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0" r:id="rId12"/>
    <p:sldId id="269" r:id="rId13"/>
    <p:sldId id="265" r:id="rId14"/>
    <p:sldId id="271" r:id="rId15"/>
    <p:sldId id="266" r:id="rId16"/>
    <p:sldId id="272" r:id="rId17"/>
    <p:sldId id="267" r:id="rId18"/>
    <p:sldId id="274" r:id="rId19"/>
    <p:sldId id="268" r:id="rId20"/>
    <p:sldId id="275" r:id="rId21"/>
  </p:sldIdLst>
  <p:sldSz cx="9753600" cy="7315200"/>
  <p:notesSz cx="6858000" cy="9144000"/>
  <p:embeddedFontLst>
    <p:embeddedFont>
      <p:font typeface="Bookman Old Style" panose="02050604050505020204" pitchFamily="18" charset="0"/>
      <p:regular r:id="rId23"/>
      <p:bold r:id="rId24"/>
      <p:italic r:id="rId25"/>
      <p:boldItalic r:id="rId26"/>
    </p:embeddedFont>
    <p:embeddedFont>
      <p:font typeface="Garamond" panose="02020404030301010803" pitchFamily="18" charset="0"/>
      <p:regular r:id="rId27"/>
      <p:bold r:id="rId28"/>
      <p:italic r:id="rId29"/>
    </p:embeddedFont>
    <p:embeddedFont>
      <p:font typeface="Garamond Bold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22" autoAdjust="0"/>
  </p:normalViewPr>
  <p:slideViewPr>
    <p:cSldViewPr>
      <p:cViewPr varScale="1">
        <p:scale>
          <a:sx n="59" d="100"/>
          <a:sy n="59" d="100"/>
        </p:scale>
        <p:origin x="13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2E738-F0E5-4600-BA47-2FE52862BB72}" type="datetimeFigureOut">
              <a:rPr lang="it-IT" smtClean="0"/>
              <a:t>27/12/2024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CF334-2EFD-4C43-AAD8-636E1003AB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760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CF334-2EFD-4C43-AAD8-636E1003ABB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7531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2">
            <a:extLst>
              <a:ext uri="{FF2B5EF4-FFF2-40B4-BE49-F238E27FC236}">
                <a16:creationId xmlns:a16="http://schemas.microsoft.com/office/drawing/2014/main" id="{6E999100-8E39-4CAD-B49C-F595990F0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5750"/>
            <a:ext cx="22098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magine 3">
            <a:extLst>
              <a:ext uri="{FF2B5EF4-FFF2-40B4-BE49-F238E27FC236}">
                <a16:creationId xmlns:a16="http://schemas.microsoft.com/office/drawing/2014/main" id="{5618ED28-E456-A593-A21A-D0CBE9DFE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69900"/>
            <a:ext cx="255905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3B6FAA3D-ED7A-5E7F-ED11-6D62D98D3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850900"/>
            <a:ext cx="975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CA42878-F6EF-7F65-CC4B-82C4DE04E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733800"/>
            <a:ext cx="975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8C262D1-17AF-D938-125A-9517B9823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14600"/>
            <a:ext cx="8763000" cy="4191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it-IT" sz="1800" b="1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2400" b="1" dirty="0">
                <a:solidFill>
                  <a:srgbClr val="0000CC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RACCOMANDAZIONI NAZIONALI AIO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2400" b="1" dirty="0">
                <a:solidFill>
                  <a:srgbClr val="0000CC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SALUTE PELVICA FEMMINILE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2400" b="1" dirty="0">
                <a:solidFill>
                  <a:srgbClr val="0000CC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2024 </a:t>
            </a:r>
            <a:endParaRPr lang="it-IT" sz="24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18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it-IT" sz="18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Antonella Marchi, Filomena Ferracane, Elisabetta Portinaro,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1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Giovanna Gariglio, Elisabetta Nassa, Sofia Adiletta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84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27850" y="1117577"/>
            <a:ext cx="4517596" cy="845594"/>
            <a:chOff x="0" y="0"/>
            <a:chExt cx="3772597" cy="660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72597" cy="660400"/>
            </a:xfrm>
            <a:custGeom>
              <a:avLst/>
              <a:gdLst/>
              <a:ahLst/>
              <a:cxnLst/>
              <a:rect l="l" t="t" r="r" b="b"/>
              <a:pathLst>
                <a:path w="3772597" h="660400">
                  <a:moveTo>
                    <a:pt x="364813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48137" y="0"/>
                  </a:lnTo>
                  <a:cubicBezTo>
                    <a:pt x="3716717" y="0"/>
                    <a:pt x="3772597" y="55880"/>
                    <a:pt x="3772597" y="124460"/>
                  </a:cubicBezTo>
                  <a:lnTo>
                    <a:pt x="3772597" y="535940"/>
                  </a:lnTo>
                  <a:cubicBezTo>
                    <a:pt x="3772597" y="604520"/>
                    <a:pt x="3716717" y="660400"/>
                    <a:pt x="3648137" y="66040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507386" y="2165780"/>
            <a:ext cx="2594212" cy="757306"/>
            <a:chOff x="0" y="0"/>
            <a:chExt cx="2892154" cy="96902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92154" cy="969029"/>
            </a:xfrm>
            <a:custGeom>
              <a:avLst/>
              <a:gdLst/>
              <a:ahLst/>
              <a:cxnLst/>
              <a:rect l="l" t="t" r="r" b="b"/>
              <a:pathLst>
                <a:path w="2892154" h="969029">
                  <a:moveTo>
                    <a:pt x="2767694" y="969029"/>
                  </a:moveTo>
                  <a:lnTo>
                    <a:pt x="124460" y="969029"/>
                  </a:lnTo>
                  <a:cubicBezTo>
                    <a:pt x="55880" y="969029"/>
                    <a:pt x="0" y="913149"/>
                    <a:pt x="0" y="8445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67694" y="0"/>
                  </a:lnTo>
                  <a:cubicBezTo>
                    <a:pt x="2836274" y="0"/>
                    <a:pt x="2892154" y="55880"/>
                    <a:pt x="2892154" y="124460"/>
                  </a:cubicBezTo>
                  <a:lnTo>
                    <a:pt x="2892154" y="844569"/>
                  </a:lnTo>
                  <a:cubicBezTo>
                    <a:pt x="2892154" y="913149"/>
                    <a:pt x="2836274" y="969029"/>
                    <a:pt x="2767694" y="96902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24000" y="3121600"/>
            <a:ext cx="6781800" cy="3550904"/>
            <a:chOff x="0" y="0"/>
            <a:chExt cx="2892154" cy="324059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92154" cy="3240592"/>
            </a:xfrm>
            <a:custGeom>
              <a:avLst/>
              <a:gdLst/>
              <a:ahLst/>
              <a:cxnLst/>
              <a:rect l="l" t="t" r="r" b="b"/>
              <a:pathLst>
                <a:path w="2892154" h="3240592">
                  <a:moveTo>
                    <a:pt x="2767694" y="3240591"/>
                  </a:moveTo>
                  <a:lnTo>
                    <a:pt x="124460" y="3240591"/>
                  </a:lnTo>
                  <a:cubicBezTo>
                    <a:pt x="55880" y="3240591"/>
                    <a:pt x="0" y="3184711"/>
                    <a:pt x="0" y="311613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67694" y="0"/>
                  </a:lnTo>
                  <a:cubicBezTo>
                    <a:pt x="2836274" y="0"/>
                    <a:pt x="2892154" y="55880"/>
                    <a:pt x="2892154" y="124460"/>
                  </a:cubicBezTo>
                  <a:lnTo>
                    <a:pt x="2892154" y="3116132"/>
                  </a:lnTo>
                  <a:cubicBezTo>
                    <a:pt x="2892154" y="3184711"/>
                    <a:pt x="2836274" y="3240592"/>
                    <a:pt x="2767694" y="3240592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 dirty="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6645335" y="5888065"/>
            <a:ext cx="4500303" cy="4500303"/>
          </a:xfrm>
          <a:custGeom>
            <a:avLst/>
            <a:gdLst/>
            <a:ahLst/>
            <a:cxnLst/>
            <a:rect l="l" t="t" r="r" b="b"/>
            <a:pathLst>
              <a:path w="4500303" h="4500303">
                <a:moveTo>
                  <a:pt x="0" y="0"/>
                </a:moveTo>
                <a:lnTo>
                  <a:pt x="4500302" y="0"/>
                </a:lnTo>
                <a:lnTo>
                  <a:pt x="4500302" y="4500303"/>
                </a:lnTo>
                <a:lnTo>
                  <a:pt x="0" y="45003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3" name="TextBox 13"/>
          <p:cNvSpPr txBox="1"/>
          <p:nvPr/>
        </p:nvSpPr>
        <p:spPr>
          <a:xfrm>
            <a:off x="2727850" y="1275182"/>
            <a:ext cx="4153285" cy="379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  <a:spcBef>
                <a:spcPct val="0"/>
              </a:spcBef>
            </a:pPr>
            <a:r>
              <a:rPr lang="en-US" sz="2000" b="1" spc="-3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TRAVAGLIO E PARTO</a:t>
            </a:r>
          </a:p>
        </p:txBody>
      </p:sp>
      <p:sp>
        <p:nvSpPr>
          <p:cNvPr id="16" name="Freeform 16"/>
          <p:cNvSpPr/>
          <p:nvPr/>
        </p:nvSpPr>
        <p:spPr>
          <a:xfrm>
            <a:off x="-2329636" y="-1682445"/>
            <a:ext cx="4181618" cy="4181618"/>
          </a:xfrm>
          <a:custGeom>
            <a:avLst/>
            <a:gdLst/>
            <a:ahLst/>
            <a:cxnLst/>
            <a:rect l="l" t="t" r="r" b="b"/>
            <a:pathLst>
              <a:path w="4181618" h="4181618">
                <a:moveTo>
                  <a:pt x="0" y="0"/>
                </a:moveTo>
                <a:lnTo>
                  <a:pt x="4181618" y="0"/>
                </a:lnTo>
                <a:lnTo>
                  <a:pt x="4181618" y="4181619"/>
                </a:lnTo>
                <a:lnTo>
                  <a:pt x="0" y="41816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7" name="TextBox 17"/>
          <p:cNvSpPr txBox="1"/>
          <p:nvPr/>
        </p:nvSpPr>
        <p:spPr>
          <a:xfrm>
            <a:off x="-2223196" y="179569"/>
            <a:ext cx="14055378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  <a:spcBef>
                <a:spcPct val="0"/>
              </a:spcBef>
            </a:pPr>
            <a:r>
              <a:rPr lang="en-US" sz="2515" b="1" spc="-37">
                <a:solidFill>
                  <a:srgbClr val="004AAD"/>
                </a:solidFill>
                <a:latin typeface="Garamond Bold"/>
                <a:ea typeface="Garamond Bold"/>
                <a:cs typeface="Garamond Bold"/>
                <a:sym typeface="Garamond Bold"/>
              </a:rPr>
              <a:t>RACCOMANDAZIONI 2024 SALUTE PELVICA FEMMINILE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2153" y="665344"/>
            <a:ext cx="9429047" cy="2079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45"/>
              </a:lnSpc>
              <a:spcBef>
                <a:spcPct val="0"/>
              </a:spcBef>
            </a:pPr>
            <a:r>
              <a:rPr lang="en-US" sz="1500" b="1" spc="-20" dirty="0">
                <a:solidFill>
                  <a:srgbClr val="004AAD"/>
                </a:solidFill>
                <a:latin typeface="Garamond"/>
                <a:ea typeface="Garamond"/>
                <a:cs typeface="Garamond"/>
                <a:sym typeface="Garamond"/>
              </a:rPr>
              <a:t>PREVENZIONE DELLE DISFUNZIONI DEL PAVIMENTO PELVICO IN TRAVAGLIO E NEL PARTO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581400" y="2366446"/>
            <a:ext cx="2458529" cy="3052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50"/>
              </a:lnSpc>
              <a:spcBef>
                <a:spcPct val="0"/>
              </a:spcBef>
            </a:pPr>
            <a:r>
              <a:rPr lang="en-US" b="1" spc="-3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IN TRAVAGLIO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600200" y="3429804"/>
            <a:ext cx="6629400" cy="29349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89860" lvl="1" indent="-342900" algn="l">
              <a:lnSpc>
                <a:spcPts val="1905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sostenere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la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mobilità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del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bacino</a:t>
            </a:r>
            <a:endParaRPr lang="en-US" sz="2000" b="1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89860" lvl="1" indent="-342900" algn="l">
              <a:lnSpc>
                <a:spcPts val="1905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89860" lvl="1" indent="-342900" algn="l">
              <a:lnSpc>
                <a:spcPts val="1905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sostenere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il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cambio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delle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posizioni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scelte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dalla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donna </a:t>
            </a:r>
          </a:p>
          <a:p>
            <a:pPr marL="489860" lvl="1" indent="-342900" algn="l">
              <a:lnSpc>
                <a:spcPts val="1905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89860" lvl="1" indent="-342900" algn="l">
              <a:lnSpc>
                <a:spcPts val="1905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incoraggiare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l’uso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delle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posizioni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sul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fianco</a:t>
            </a:r>
            <a:r>
              <a:rPr lang="en-US" sz="2000" b="1" u="sng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e </a:t>
            </a:r>
            <a:r>
              <a:rPr lang="en-US" sz="2000" b="1" u="sng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carponi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che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preservano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i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fasci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muscolari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favoriscono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la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nascita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fisiologica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minimizzano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il trauma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perineale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</a:p>
          <a:p>
            <a:pPr marL="489860" lvl="1" indent="-342900" algn="l">
              <a:lnSpc>
                <a:spcPts val="1905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89860" lvl="1" indent="-342900" algn="l">
              <a:lnSpc>
                <a:spcPts val="1905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incoraggiare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le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donne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ad </a:t>
            </a:r>
            <a:r>
              <a:rPr lang="en-US" sz="2000" b="1" u="sng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abbandonare</a:t>
            </a:r>
            <a:r>
              <a:rPr lang="en-US" sz="2000" b="1" u="sng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la </a:t>
            </a:r>
            <a:r>
              <a:rPr lang="en-US" sz="2000" b="1" u="sng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posizione</a:t>
            </a:r>
            <a:r>
              <a:rPr lang="en-US" sz="2000" b="1" u="sng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supina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poichè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riduce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gli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spazi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pelvici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aumenta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la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manipolazione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dei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tessuti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ed il trauma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perineale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(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abbandonare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uso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olii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e gel)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F24DE-95E8-179C-ADCA-3CB69DC61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643EA51-738F-A8E1-2796-17573B2EB700}"/>
              </a:ext>
            </a:extLst>
          </p:cNvPr>
          <p:cNvGrpSpPr/>
          <p:nvPr/>
        </p:nvGrpSpPr>
        <p:grpSpPr>
          <a:xfrm>
            <a:off x="2545695" y="976384"/>
            <a:ext cx="4517596" cy="485503"/>
            <a:chOff x="0" y="0"/>
            <a:chExt cx="3772597" cy="660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F65A99D-342C-933D-2782-20268020B814}"/>
                </a:ext>
              </a:extLst>
            </p:cNvPr>
            <p:cNvSpPr/>
            <p:nvPr/>
          </p:nvSpPr>
          <p:spPr>
            <a:xfrm>
              <a:off x="0" y="0"/>
              <a:ext cx="3772597" cy="660400"/>
            </a:xfrm>
            <a:custGeom>
              <a:avLst/>
              <a:gdLst/>
              <a:ahLst/>
              <a:cxnLst/>
              <a:rect l="l" t="t" r="r" b="b"/>
              <a:pathLst>
                <a:path w="3772597" h="660400">
                  <a:moveTo>
                    <a:pt x="364813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48137" y="0"/>
                  </a:lnTo>
                  <a:cubicBezTo>
                    <a:pt x="3716717" y="0"/>
                    <a:pt x="3772597" y="55880"/>
                    <a:pt x="3772597" y="124460"/>
                  </a:cubicBezTo>
                  <a:lnTo>
                    <a:pt x="3772597" y="535940"/>
                  </a:lnTo>
                  <a:cubicBezTo>
                    <a:pt x="3772597" y="604520"/>
                    <a:pt x="3716717" y="660400"/>
                    <a:pt x="3648137" y="66040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B3D9EA88-7017-669A-C444-623B367EA1F4}"/>
              </a:ext>
            </a:extLst>
          </p:cNvPr>
          <p:cNvGrpSpPr/>
          <p:nvPr/>
        </p:nvGrpSpPr>
        <p:grpSpPr>
          <a:xfrm>
            <a:off x="2545696" y="1537000"/>
            <a:ext cx="4517595" cy="638906"/>
            <a:chOff x="0" y="0"/>
            <a:chExt cx="2911696" cy="804752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FC06ECF-45C5-E072-FB25-396358E06B80}"/>
                </a:ext>
              </a:extLst>
            </p:cNvPr>
            <p:cNvSpPr/>
            <p:nvPr/>
          </p:nvSpPr>
          <p:spPr>
            <a:xfrm>
              <a:off x="0" y="0"/>
              <a:ext cx="2911696" cy="804752"/>
            </a:xfrm>
            <a:custGeom>
              <a:avLst/>
              <a:gdLst/>
              <a:ahLst/>
              <a:cxnLst/>
              <a:rect l="l" t="t" r="r" b="b"/>
              <a:pathLst>
                <a:path w="2911696" h="804752">
                  <a:moveTo>
                    <a:pt x="2787236" y="804752"/>
                  </a:moveTo>
                  <a:lnTo>
                    <a:pt x="124460" y="804752"/>
                  </a:lnTo>
                  <a:cubicBezTo>
                    <a:pt x="55880" y="804752"/>
                    <a:pt x="0" y="748872"/>
                    <a:pt x="0" y="6802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87236" y="0"/>
                  </a:lnTo>
                  <a:cubicBezTo>
                    <a:pt x="2855816" y="0"/>
                    <a:pt x="2911696" y="55880"/>
                    <a:pt x="2911696" y="124460"/>
                  </a:cubicBezTo>
                  <a:lnTo>
                    <a:pt x="2911696" y="680292"/>
                  </a:lnTo>
                  <a:cubicBezTo>
                    <a:pt x="2911696" y="748872"/>
                    <a:pt x="2855816" y="804752"/>
                    <a:pt x="2787236" y="80475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32B24676-D676-9DF5-1300-DB35AC9BBA8B}"/>
              </a:ext>
            </a:extLst>
          </p:cNvPr>
          <p:cNvSpPr/>
          <p:nvPr/>
        </p:nvSpPr>
        <p:spPr>
          <a:xfrm>
            <a:off x="6645335" y="5888065"/>
            <a:ext cx="4500303" cy="4500303"/>
          </a:xfrm>
          <a:custGeom>
            <a:avLst/>
            <a:gdLst/>
            <a:ahLst/>
            <a:cxnLst/>
            <a:rect l="l" t="t" r="r" b="b"/>
            <a:pathLst>
              <a:path w="4500303" h="4500303">
                <a:moveTo>
                  <a:pt x="0" y="0"/>
                </a:moveTo>
                <a:lnTo>
                  <a:pt x="4500302" y="0"/>
                </a:lnTo>
                <a:lnTo>
                  <a:pt x="4500302" y="4500303"/>
                </a:lnTo>
                <a:lnTo>
                  <a:pt x="0" y="45003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3A9171FD-FB83-76B3-AB31-DDFBE71D2B65}"/>
              </a:ext>
            </a:extLst>
          </p:cNvPr>
          <p:cNvSpPr txBox="1"/>
          <p:nvPr/>
        </p:nvSpPr>
        <p:spPr>
          <a:xfrm>
            <a:off x="2819399" y="1066800"/>
            <a:ext cx="4038601" cy="3797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  <a:spcBef>
                <a:spcPct val="0"/>
              </a:spcBef>
            </a:pPr>
            <a:r>
              <a:rPr lang="en-US" sz="2000" b="1" spc="-3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TRAVAGLIO E PARTO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AAA0EA6D-8CFB-C7A0-9C47-5D1A9DEDB898}"/>
              </a:ext>
            </a:extLst>
          </p:cNvPr>
          <p:cNvSpPr txBox="1"/>
          <p:nvPr/>
        </p:nvSpPr>
        <p:spPr>
          <a:xfrm>
            <a:off x="2676381" y="1688708"/>
            <a:ext cx="4181618" cy="285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30"/>
              </a:lnSpc>
              <a:spcBef>
                <a:spcPct val="0"/>
              </a:spcBef>
            </a:pPr>
            <a:r>
              <a:rPr lang="en-US" b="1" spc="-2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IN PERIODO ESPULSIVO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C366F1B8-A219-DEE1-ACEF-2872EF23947D}"/>
              </a:ext>
            </a:extLst>
          </p:cNvPr>
          <p:cNvSpPr/>
          <p:nvPr/>
        </p:nvSpPr>
        <p:spPr>
          <a:xfrm>
            <a:off x="-2223196" y="-1610643"/>
            <a:ext cx="4181618" cy="4181618"/>
          </a:xfrm>
          <a:custGeom>
            <a:avLst/>
            <a:gdLst/>
            <a:ahLst/>
            <a:cxnLst/>
            <a:rect l="l" t="t" r="r" b="b"/>
            <a:pathLst>
              <a:path w="4181618" h="4181618">
                <a:moveTo>
                  <a:pt x="0" y="0"/>
                </a:moveTo>
                <a:lnTo>
                  <a:pt x="4181618" y="0"/>
                </a:lnTo>
                <a:lnTo>
                  <a:pt x="4181618" y="4181619"/>
                </a:lnTo>
                <a:lnTo>
                  <a:pt x="0" y="41816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0F3E507D-E161-6D42-939D-854AEBDB2E24}"/>
              </a:ext>
            </a:extLst>
          </p:cNvPr>
          <p:cNvSpPr txBox="1"/>
          <p:nvPr/>
        </p:nvSpPr>
        <p:spPr>
          <a:xfrm>
            <a:off x="-2223196" y="179569"/>
            <a:ext cx="14055378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  <a:spcBef>
                <a:spcPct val="0"/>
              </a:spcBef>
            </a:pPr>
            <a:r>
              <a:rPr lang="en-US" sz="2515" b="1" spc="-37">
                <a:solidFill>
                  <a:srgbClr val="004AAD"/>
                </a:solidFill>
                <a:latin typeface="Garamond Bold"/>
                <a:ea typeface="Garamond Bold"/>
                <a:cs typeface="Garamond Bold"/>
                <a:sym typeface="Garamond Bold"/>
              </a:rPr>
              <a:t>RACCOMANDAZIONI 2024 SALUTE PELVICA FEMMINILE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386A3AA7-A420-D1E6-5A4A-FFCC861433E2}"/>
              </a:ext>
            </a:extLst>
          </p:cNvPr>
          <p:cNvSpPr txBox="1"/>
          <p:nvPr/>
        </p:nvSpPr>
        <p:spPr>
          <a:xfrm>
            <a:off x="172153" y="665344"/>
            <a:ext cx="9341755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45"/>
              </a:lnSpc>
              <a:spcBef>
                <a:spcPct val="0"/>
              </a:spcBef>
            </a:pPr>
            <a:r>
              <a:rPr lang="en-US" sz="1500" b="1" spc="-20" dirty="0">
                <a:solidFill>
                  <a:srgbClr val="004AAD"/>
                </a:solidFill>
                <a:latin typeface="Garamond"/>
                <a:ea typeface="Garamond"/>
                <a:cs typeface="Garamond"/>
                <a:sym typeface="Garamond"/>
              </a:rPr>
              <a:t>PREVENZIONE DELLE DISFUNZIONI DEL PAVIMENTO PELVICO IN TRAVAGLIO E NEL PARTO </a:t>
            </a:r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BBF64AA1-5B70-11FB-8ACA-CA60E6617490}"/>
              </a:ext>
            </a:extLst>
          </p:cNvPr>
          <p:cNvGrpSpPr/>
          <p:nvPr/>
        </p:nvGrpSpPr>
        <p:grpSpPr>
          <a:xfrm>
            <a:off x="304800" y="2327615"/>
            <a:ext cx="9144000" cy="4753672"/>
            <a:chOff x="0" y="0"/>
            <a:chExt cx="5692545" cy="6349032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22F8F78B-3C18-E668-5A66-2C2AE3ED37E1}"/>
                </a:ext>
              </a:extLst>
            </p:cNvPr>
            <p:cNvSpPr/>
            <p:nvPr/>
          </p:nvSpPr>
          <p:spPr>
            <a:xfrm>
              <a:off x="0" y="0"/>
              <a:ext cx="5692545" cy="6349032"/>
            </a:xfrm>
            <a:custGeom>
              <a:avLst/>
              <a:gdLst/>
              <a:ahLst/>
              <a:cxnLst/>
              <a:rect l="l" t="t" r="r" b="b"/>
              <a:pathLst>
                <a:path w="5692545" h="6349032">
                  <a:moveTo>
                    <a:pt x="5568085" y="6349032"/>
                  </a:moveTo>
                  <a:lnTo>
                    <a:pt x="124460" y="6349032"/>
                  </a:lnTo>
                  <a:cubicBezTo>
                    <a:pt x="55880" y="6349032"/>
                    <a:pt x="0" y="6293152"/>
                    <a:pt x="0" y="622457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568085" y="0"/>
                  </a:lnTo>
                  <a:cubicBezTo>
                    <a:pt x="5636665" y="0"/>
                    <a:pt x="5692545" y="55880"/>
                    <a:pt x="5692545" y="124460"/>
                  </a:cubicBezTo>
                  <a:lnTo>
                    <a:pt x="5692545" y="6224572"/>
                  </a:lnTo>
                  <a:cubicBezTo>
                    <a:pt x="5692545" y="6293152"/>
                    <a:pt x="5636665" y="6349032"/>
                    <a:pt x="5568085" y="6349032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5" name="TextBox 25">
            <a:extLst>
              <a:ext uri="{FF2B5EF4-FFF2-40B4-BE49-F238E27FC236}">
                <a16:creationId xmlns:a16="http://schemas.microsoft.com/office/drawing/2014/main" id="{43C533EA-7FF2-E3CC-C0FC-18126251B5D2}"/>
              </a:ext>
            </a:extLst>
          </p:cNvPr>
          <p:cNvSpPr txBox="1"/>
          <p:nvPr/>
        </p:nvSpPr>
        <p:spPr>
          <a:xfrm>
            <a:off x="304800" y="2369832"/>
            <a:ext cx="8991600" cy="4732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39374" lvl="1" indent="-119687" algn="l">
              <a:buClr>
                <a:srgbClr val="0000CC"/>
              </a:buClr>
              <a:buFont typeface="Arial"/>
              <a:buChar char="•"/>
            </a:pP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consentire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alla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donna, lo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spazio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e il tempo per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capire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come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spingere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</a:p>
          <a:p>
            <a:pPr marL="239374" lvl="1" indent="-119687" algn="l">
              <a:buClr>
                <a:srgbClr val="0000CC"/>
              </a:buClr>
              <a:buFont typeface="Arial"/>
              <a:buChar char="•"/>
            </a:pP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creare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un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ambiente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intimo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e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riservato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per la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protezione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del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perineo</a:t>
            </a:r>
            <a:endParaRPr lang="en-US" sz="2050" b="1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39374" lvl="1" indent="-119687" algn="l">
              <a:buClr>
                <a:srgbClr val="0000CC"/>
              </a:buClr>
              <a:buFont typeface="Arial"/>
              <a:buChar char="•"/>
            </a:pP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uso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della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semeiotica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e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clinica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ostetrica con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diagnosi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esterne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della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discesa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fetale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(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Manovra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Schwarzenbach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e di De Lee)</a:t>
            </a:r>
          </a:p>
          <a:p>
            <a:pPr marL="239374" lvl="1" indent="-119687" algn="l">
              <a:buClr>
                <a:srgbClr val="0000CC"/>
              </a:buClr>
              <a:buFont typeface="Arial"/>
              <a:buChar char="•"/>
            </a:pP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rispettare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la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seconda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transizione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del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travaglio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(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separazione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fisica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ed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emozionale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dal bambino)</a:t>
            </a:r>
          </a:p>
          <a:p>
            <a:pPr marL="239374" lvl="1" indent="-119687" algn="l">
              <a:buClr>
                <a:srgbClr val="0000CC"/>
              </a:buClr>
              <a:buFont typeface="Arial"/>
              <a:buChar char="•"/>
            </a:pP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rispettare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la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spinta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fisiologica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: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fase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dei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premiti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periodo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accelerazione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(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trasformazione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degli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strati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perineali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), 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spinta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incoercibile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periodo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decelerazione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riflesso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eiezione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fetale</a:t>
            </a:r>
            <a:endParaRPr lang="en-US" sz="2050" b="1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39374" lvl="1" indent="-119687" algn="l">
              <a:buClr>
                <a:srgbClr val="0000CC"/>
              </a:buClr>
              <a:buFont typeface="Arial"/>
              <a:buChar char="•"/>
            </a:pP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rispettare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il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perineo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e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i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suoi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istinti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;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attesa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e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vigilanza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</a:p>
          <a:p>
            <a:pPr marL="239374" lvl="1" indent="-119687" algn="l">
              <a:buClr>
                <a:srgbClr val="0000CC"/>
              </a:buClr>
              <a:buFont typeface="Arial"/>
              <a:buChar char="•"/>
            </a:pP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applicazione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calore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con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compresse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calde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</a:p>
          <a:p>
            <a:pPr marL="239374" lvl="1" indent="-119687" algn="l">
              <a:buClr>
                <a:srgbClr val="0000CC"/>
              </a:buClr>
              <a:buFont typeface="Arial"/>
              <a:buChar char="•"/>
            </a:pP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mantenere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il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silenzio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e le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luci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soffuse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(di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stimolo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al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cervello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arcaico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per la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produzione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ossitocina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ed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endorfine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)</a:t>
            </a:r>
          </a:p>
          <a:p>
            <a:pPr marL="239374" lvl="1" indent="-119687" algn="l">
              <a:buClr>
                <a:srgbClr val="0000CC"/>
              </a:buClr>
              <a:buFont typeface="Arial"/>
              <a:buChar char="•"/>
            </a:pP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curare il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bisogno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sicurezza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(la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percezione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pericolo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attiva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la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neocorteccia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e la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cascata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adrenalina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antagonista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dell’ossitocina</a:t>
            </a:r>
            <a:r>
              <a:rPr lang="en-US" sz="20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65128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9CDDA-6255-0B5F-921E-27EB701ED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715BB38-F44A-D410-DEFC-57018B4A440C}"/>
              </a:ext>
            </a:extLst>
          </p:cNvPr>
          <p:cNvGrpSpPr/>
          <p:nvPr/>
        </p:nvGrpSpPr>
        <p:grpSpPr>
          <a:xfrm>
            <a:off x="2584232" y="1093969"/>
            <a:ext cx="4517596" cy="600313"/>
            <a:chOff x="0" y="0"/>
            <a:chExt cx="3772597" cy="660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72D8EA2-7212-A84A-A37C-02D9742DD8A2}"/>
                </a:ext>
              </a:extLst>
            </p:cNvPr>
            <p:cNvSpPr/>
            <p:nvPr/>
          </p:nvSpPr>
          <p:spPr>
            <a:xfrm>
              <a:off x="0" y="0"/>
              <a:ext cx="3772597" cy="660400"/>
            </a:xfrm>
            <a:custGeom>
              <a:avLst/>
              <a:gdLst/>
              <a:ahLst/>
              <a:cxnLst/>
              <a:rect l="l" t="t" r="r" b="b"/>
              <a:pathLst>
                <a:path w="3772597" h="660400">
                  <a:moveTo>
                    <a:pt x="364813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48137" y="0"/>
                  </a:lnTo>
                  <a:cubicBezTo>
                    <a:pt x="3716717" y="0"/>
                    <a:pt x="3772597" y="55880"/>
                    <a:pt x="3772597" y="124460"/>
                  </a:cubicBezTo>
                  <a:lnTo>
                    <a:pt x="3772597" y="535940"/>
                  </a:lnTo>
                  <a:cubicBezTo>
                    <a:pt x="3772597" y="604520"/>
                    <a:pt x="3716717" y="660400"/>
                    <a:pt x="3648137" y="66040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CA38141A-E78C-4A63-A869-12429B154D80}"/>
              </a:ext>
            </a:extLst>
          </p:cNvPr>
          <p:cNvGrpSpPr/>
          <p:nvPr/>
        </p:nvGrpSpPr>
        <p:grpSpPr>
          <a:xfrm>
            <a:off x="2819401" y="1908458"/>
            <a:ext cx="4061734" cy="590715"/>
            <a:chOff x="0" y="0"/>
            <a:chExt cx="2911696" cy="804752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D81ADD8-C35C-82CA-1B1F-F65DAA9DF931}"/>
                </a:ext>
              </a:extLst>
            </p:cNvPr>
            <p:cNvSpPr/>
            <p:nvPr/>
          </p:nvSpPr>
          <p:spPr>
            <a:xfrm>
              <a:off x="0" y="0"/>
              <a:ext cx="2911696" cy="804752"/>
            </a:xfrm>
            <a:custGeom>
              <a:avLst/>
              <a:gdLst/>
              <a:ahLst/>
              <a:cxnLst/>
              <a:rect l="l" t="t" r="r" b="b"/>
              <a:pathLst>
                <a:path w="2911696" h="804752">
                  <a:moveTo>
                    <a:pt x="2787236" y="804752"/>
                  </a:moveTo>
                  <a:lnTo>
                    <a:pt x="124460" y="804752"/>
                  </a:lnTo>
                  <a:cubicBezTo>
                    <a:pt x="55880" y="804752"/>
                    <a:pt x="0" y="748872"/>
                    <a:pt x="0" y="6802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87236" y="0"/>
                  </a:lnTo>
                  <a:cubicBezTo>
                    <a:pt x="2855816" y="0"/>
                    <a:pt x="2911696" y="55880"/>
                    <a:pt x="2911696" y="124460"/>
                  </a:cubicBezTo>
                  <a:lnTo>
                    <a:pt x="2911696" y="680292"/>
                  </a:lnTo>
                  <a:cubicBezTo>
                    <a:pt x="2911696" y="748872"/>
                    <a:pt x="2855816" y="804752"/>
                    <a:pt x="2787236" y="80475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B92725ED-2339-D311-637F-CAF181173BFA}"/>
              </a:ext>
            </a:extLst>
          </p:cNvPr>
          <p:cNvSpPr/>
          <p:nvPr/>
        </p:nvSpPr>
        <p:spPr>
          <a:xfrm>
            <a:off x="6645335" y="5888065"/>
            <a:ext cx="4500303" cy="4500303"/>
          </a:xfrm>
          <a:custGeom>
            <a:avLst/>
            <a:gdLst/>
            <a:ahLst/>
            <a:cxnLst/>
            <a:rect l="l" t="t" r="r" b="b"/>
            <a:pathLst>
              <a:path w="4500303" h="4500303">
                <a:moveTo>
                  <a:pt x="0" y="0"/>
                </a:moveTo>
                <a:lnTo>
                  <a:pt x="4500302" y="0"/>
                </a:lnTo>
                <a:lnTo>
                  <a:pt x="4500302" y="4500303"/>
                </a:lnTo>
                <a:lnTo>
                  <a:pt x="0" y="45003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0B8AB642-E93B-155C-54D3-34ECBF40553F}"/>
              </a:ext>
            </a:extLst>
          </p:cNvPr>
          <p:cNvGrpSpPr/>
          <p:nvPr/>
        </p:nvGrpSpPr>
        <p:grpSpPr>
          <a:xfrm>
            <a:off x="1851982" y="2649149"/>
            <a:ext cx="5920418" cy="847147"/>
            <a:chOff x="0" y="0"/>
            <a:chExt cx="1876177" cy="66040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74B1585-FB53-202E-E5B3-764963AD5CD0}"/>
                </a:ext>
              </a:extLst>
            </p:cNvPr>
            <p:cNvSpPr/>
            <p:nvPr/>
          </p:nvSpPr>
          <p:spPr>
            <a:xfrm>
              <a:off x="0" y="0"/>
              <a:ext cx="1876177" cy="660400"/>
            </a:xfrm>
            <a:custGeom>
              <a:avLst/>
              <a:gdLst/>
              <a:ahLst/>
              <a:cxnLst/>
              <a:rect l="l" t="t" r="r" b="b"/>
              <a:pathLst>
                <a:path w="1876177" h="660400">
                  <a:moveTo>
                    <a:pt x="175171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51717" y="0"/>
                  </a:lnTo>
                  <a:cubicBezTo>
                    <a:pt x="1820297" y="0"/>
                    <a:pt x="1876177" y="55880"/>
                    <a:pt x="1876177" y="124460"/>
                  </a:cubicBezTo>
                  <a:lnTo>
                    <a:pt x="1876177" y="535940"/>
                  </a:lnTo>
                  <a:cubicBezTo>
                    <a:pt x="1876177" y="604520"/>
                    <a:pt x="1820297" y="660400"/>
                    <a:pt x="1751717" y="6604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324F47FB-EC96-D5E6-9596-77211188B1F9}"/>
              </a:ext>
            </a:extLst>
          </p:cNvPr>
          <p:cNvSpPr txBox="1"/>
          <p:nvPr/>
        </p:nvSpPr>
        <p:spPr>
          <a:xfrm>
            <a:off x="2895600" y="1148407"/>
            <a:ext cx="3985535" cy="3797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51"/>
              </a:lnSpc>
              <a:spcBef>
                <a:spcPct val="0"/>
              </a:spcBef>
            </a:pPr>
            <a:r>
              <a:rPr lang="en-US" sz="2000" b="1" spc="-3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TRAVAGLIO E PARTO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D48DA033-40AA-6ED6-7A53-22E78480B80D}"/>
              </a:ext>
            </a:extLst>
          </p:cNvPr>
          <p:cNvSpPr txBox="1"/>
          <p:nvPr/>
        </p:nvSpPr>
        <p:spPr>
          <a:xfrm>
            <a:off x="3200400" y="2058434"/>
            <a:ext cx="3352800" cy="285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30"/>
              </a:lnSpc>
              <a:spcBef>
                <a:spcPct val="0"/>
              </a:spcBef>
            </a:pPr>
            <a:r>
              <a:rPr lang="en-US" b="1" spc="-2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IN PERIODO ESPULSIVO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EB36313C-25C2-EB82-DD01-E6EF97984BC5}"/>
              </a:ext>
            </a:extLst>
          </p:cNvPr>
          <p:cNvSpPr txBox="1"/>
          <p:nvPr/>
        </p:nvSpPr>
        <p:spPr>
          <a:xfrm>
            <a:off x="1981200" y="2818497"/>
            <a:ext cx="5410200" cy="7444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b="1" spc="-13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  PROCEDURE ASSISTENZIALI DA     </a:t>
            </a:r>
          </a:p>
          <a:p>
            <a:pPr algn="ctr"/>
            <a:r>
              <a:rPr lang="en-US" b="1" spc="-13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  ABBANDONARE NEL PARTO FISIOLOGICO</a:t>
            </a:r>
          </a:p>
          <a:p>
            <a:pPr algn="ctr">
              <a:lnSpc>
                <a:spcPts val="473"/>
              </a:lnSpc>
            </a:pPr>
            <a:endParaRPr lang="en-US" sz="894" b="1" spc="-13" dirty="0">
              <a:solidFill>
                <a:srgbClr val="004AAD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algn="ctr">
              <a:lnSpc>
                <a:spcPts val="473"/>
              </a:lnSpc>
            </a:pPr>
            <a:r>
              <a:rPr lang="en-US" sz="394" b="1" spc="-5" dirty="0">
                <a:solidFill>
                  <a:srgbClr val="004AAD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</a:p>
          <a:p>
            <a:pPr algn="ctr">
              <a:lnSpc>
                <a:spcPts val="473"/>
              </a:lnSpc>
              <a:spcBef>
                <a:spcPct val="0"/>
              </a:spcBef>
            </a:pPr>
            <a:endParaRPr lang="en-US" sz="394" b="1" spc="-5" dirty="0">
              <a:solidFill>
                <a:srgbClr val="004AAD"/>
              </a:solidFill>
              <a:latin typeface="Garamond Bold"/>
              <a:ea typeface="Garamond Bold"/>
              <a:cs typeface="Garamond Bold"/>
              <a:sym typeface="Garamond Bold"/>
            </a:endParaRP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32F75243-73CD-0E4A-66F2-6F3E28063954}"/>
              </a:ext>
            </a:extLst>
          </p:cNvPr>
          <p:cNvSpPr/>
          <p:nvPr/>
        </p:nvSpPr>
        <p:spPr>
          <a:xfrm>
            <a:off x="-2329636" y="-1682445"/>
            <a:ext cx="4181618" cy="4181618"/>
          </a:xfrm>
          <a:custGeom>
            <a:avLst/>
            <a:gdLst/>
            <a:ahLst/>
            <a:cxnLst/>
            <a:rect l="l" t="t" r="r" b="b"/>
            <a:pathLst>
              <a:path w="4181618" h="4181618">
                <a:moveTo>
                  <a:pt x="0" y="0"/>
                </a:moveTo>
                <a:lnTo>
                  <a:pt x="4181618" y="0"/>
                </a:lnTo>
                <a:lnTo>
                  <a:pt x="4181618" y="4181619"/>
                </a:lnTo>
                <a:lnTo>
                  <a:pt x="0" y="41816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2DE203F0-BB05-4F12-4DCB-0652D4AFA2A9}"/>
              </a:ext>
            </a:extLst>
          </p:cNvPr>
          <p:cNvSpPr txBox="1"/>
          <p:nvPr/>
        </p:nvSpPr>
        <p:spPr>
          <a:xfrm>
            <a:off x="-2223196" y="179569"/>
            <a:ext cx="14055378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  <a:spcBef>
                <a:spcPct val="0"/>
              </a:spcBef>
            </a:pPr>
            <a:r>
              <a:rPr lang="en-US" sz="2515" b="1" spc="-37">
                <a:solidFill>
                  <a:srgbClr val="004AAD"/>
                </a:solidFill>
                <a:latin typeface="Garamond Bold"/>
                <a:ea typeface="Garamond Bold"/>
                <a:cs typeface="Garamond Bold"/>
                <a:sym typeface="Garamond Bold"/>
              </a:rPr>
              <a:t>RACCOMANDAZIONI 2024 SALUTE PELVICA FEMMINILE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45705E0B-60D6-BCAD-A2B7-D9CE89800457}"/>
              </a:ext>
            </a:extLst>
          </p:cNvPr>
          <p:cNvSpPr txBox="1"/>
          <p:nvPr/>
        </p:nvSpPr>
        <p:spPr>
          <a:xfrm>
            <a:off x="172153" y="665344"/>
            <a:ext cx="9341755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45"/>
              </a:lnSpc>
              <a:spcBef>
                <a:spcPct val="0"/>
              </a:spcBef>
            </a:pPr>
            <a:r>
              <a:rPr lang="en-US" sz="1500" b="1" spc="-20" dirty="0">
                <a:solidFill>
                  <a:srgbClr val="004AAD"/>
                </a:solidFill>
                <a:latin typeface="Garamond"/>
                <a:ea typeface="Garamond"/>
                <a:cs typeface="Garamond"/>
                <a:sym typeface="Garamond"/>
              </a:rPr>
              <a:t>PREVENZIONE DELLE DISFUNZIONI DEL PAVIMENTO PELVICO IN TRAVAGLIO E NEL PARTO </a:t>
            </a:r>
          </a:p>
        </p:txBody>
      </p:sp>
      <p:grpSp>
        <p:nvGrpSpPr>
          <p:cNvPr id="21" name="Group 21">
            <a:extLst>
              <a:ext uri="{FF2B5EF4-FFF2-40B4-BE49-F238E27FC236}">
                <a16:creationId xmlns:a16="http://schemas.microsoft.com/office/drawing/2014/main" id="{BF171B1F-7AA6-E247-77BC-086FB6C1A481}"/>
              </a:ext>
            </a:extLst>
          </p:cNvPr>
          <p:cNvGrpSpPr/>
          <p:nvPr/>
        </p:nvGrpSpPr>
        <p:grpSpPr>
          <a:xfrm>
            <a:off x="1219200" y="3687169"/>
            <a:ext cx="7086600" cy="3420290"/>
            <a:chOff x="-8119224" y="-79673"/>
            <a:chExt cx="8233512" cy="5832130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7E523CCA-001E-7A82-B642-F4E6CB1BA98B}"/>
                </a:ext>
              </a:extLst>
            </p:cNvPr>
            <p:cNvSpPr/>
            <p:nvPr/>
          </p:nvSpPr>
          <p:spPr>
            <a:xfrm>
              <a:off x="-8119224" y="-79673"/>
              <a:ext cx="8233512" cy="5832130"/>
            </a:xfrm>
            <a:custGeom>
              <a:avLst/>
              <a:gdLst/>
              <a:ahLst/>
              <a:cxnLst/>
              <a:rect l="l" t="t" r="r" b="b"/>
              <a:pathLst>
                <a:path w="4757313" h="5832130">
                  <a:moveTo>
                    <a:pt x="4632853" y="5832130"/>
                  </a:moveTo>
                  <a:lnTo>
                    <a:pt x="124460" y="5832130"/>
                  </a:lnTo>
                  <a:cubicBezTo>
                    <a:pt x="55880" y="5832130"/>
                    <a:pt x="0" y="5776250"/>
                    <a:pt x="0" y="57076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32854" y="0"/>
                  </a:lnTo>
                  <a:cubicBezTo>
                    <a:pt x="4701434" y="0"/>
                    <a:pt x="4757313" y="55880"/>
                    <a:pt x="4757313" y="124460"/>
                  </a:cubicBezTo>
                  <a:lnTo>
                    <a:pt x="4757313" y="5707670"/>
                  </a:lnTo>
                  <a:cubicBezTo>
                    <a:pt x="4757313" y="5776250"/>
                    <a:pt x="4701434" y="5832130"/>
                    <a:pt x="4632854" y="5832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 dirty="0"/>
            </a:p>
          </p:txBody>
        </p:sp>
      </p:grpSp>
      <p:sp>
        <p:nvSpPr>
          <p:cNvPr id="26" name="TextBox 26">
            <a:extLst>
              <a:ext uri="{FF2B5EF4-FFF2-40B4-BE49-F238E27FC236}">
                <a16:creationId xmlns:a16="http://schemas.microsoft.com/office/drawing/2014/main" id="{0FB25D7E-EB21-0FB8-7CF7-46447B898E26}"/>
              </a:ext>
            </a:extLst>
          </p:cNvPr>
          <p:cNvSpPr txBox="1"/>
          <p:nvPr/>
        </p:nvSpPr>
        <p:spPr>
          <a:xfrm>
            <a:off x="1295400" y="3753869"/>
            <a:ext cx="6781800" cy="34618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74965" lvl="1" indent="-342900" algn="l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posizione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litotomica</a:t>
            </a:r>
            <a:endParaRPr lang="en-US" sz="2000" b="1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74965" lvl="1" indent="-342900" algn="l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manipolare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i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tessuti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perineali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: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adottare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HANDS OFF</a:t>
            </a:r>
          </a:p>
          <a:p>
            <a:pPr marL="474965" lvl="1" indent="-342900" algn="l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utilizzo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lubrificanti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sui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tessuti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perineali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(olio e gel)</a:t>
            </a:r>
          </a:p>
          <a:p>
            <a:pPr marL="474965" lvl="1" indent="-342900" algn="l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incitazione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alla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spinta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con o senza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uso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glottide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chiusa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</a:p>
          <a:p>
            <a:pPr marL="474965" lvl="1" indent="-342900" algn="l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analgesia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epidurale</a:t>
            </a:r>
            <a:endParaRPr lang="en-US" sz="2000" b="1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74965" lvl="1" indent="-342900" algn="l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applicazione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forcipe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o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ventosa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</a:p>
          <a:p>
            <a:pPr marL="474965" lvl="1" indent="-342900" algn="l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episiotomia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(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riduce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la forza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contrattile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del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muscolo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pubo-coccigeo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)</a:t>
            </a:r>
          </a:p>
          <a:p>
            <a:pPr marL="474965" lvl="1" indent="-342900" algn="l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Manovra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Kristeller</a:t>
            </a:r>
            <a:endParaRPr lang="en-US" sz="2000" b="1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74965" lvl="1" indent="-342900" algn="l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Manovra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disimpegno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delle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spalle</a:t>
            </a:r>
            <a:endParaRPr lang="en-US" sz="2000" b="1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74965" lvl="1" indent="-342900" algn="l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eventuale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sutura non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effettuata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ad Arte</a:t>
            </a:r>
          </a:p>
        </p:txBody>
      </p:sp>
    </p:spTree>
    <p:extLst>
      <p:ext uri="{BB962C8B-B14F-4D97-AF65-F5344CB8AC3E}">
        <p14:creationId xmlns:p14="http://schemas.microsoft.com/office/powerpoint/2010/main" val="35347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51982" y="1084444"/>
            <a:ext cx="5752029" cy="790813"/>
            <a:chOff x="0" y="0"/>
            <a:chExt cx="4803459" cy="660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03459" cy="660400"/>
            </a:xfrm>
            <a:custGeom>
              <a:avLst/>
              <a:gdLst/>
              <a:ahLst/>
              <a:cxnLst/>
              <a:rect l="l" t="t" r="r" b="b"/>
              <a:pathLst>
                <a:path w="4803459" h="660400">
                  <a:moveTo>
                    <a:pt x="467899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78999" y="0"/>
                  </a:lnTo>
                  <a:cubicBezTo>
                    <a:pt x="4747579" y="0"/>
                    <a:pt x="4803459" y="55880"/>
                    <a:pt x="4803459" y="124460"/>
                  </a:cubicBezTo>
                  <a:lnTo>
                    <a:pt x="4803459" y="535940"/>
                  </a:lnTo>
                  <a:cubicBezTo>
                    <a:pt x="4803459" y="604520"/>
                    <a:pt x="4747579" y="660400"/>
                    <a:pt x="4678999" y="66040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318931" y="3000613"/>
            <a:ext cx="6758270" cy="3885545"/>
            <a:chOff x="0" y="0"/>
            <a:chExt cx="4944910" cy="439962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944910" cy="4399621"/>
            </a:xfrm>
            <a:custGeom>
              <a:avLst/>
              <a:gdLst/>
              <a:ahLst/>
              <a:cxnLst/>
              <a:rect l="l" t="t" r="r" b="b"/>
              <a:pathLst>
                <a:path w="4944910" h="4747189">
                  <a:moveTo>
                    <a:pt x="4820450" y="4747189"/>
                  </a:moveTo>
                  <a:lnTo>
                    <a:pt x="124460" y="4747189"/>
                  </a:lnTo>
                  <a:cubicBezTo>
                    <a:pt x="55880" y="4747189"/>
                    <a:pt x="0" y="4691309"/>
                    <a:pt x="0" y="46227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820450" y="0"/>
                  </a:lnTo>
                  <a:cubicBezTo>
                    <a:pt x="4889030" y="0"/>
                    <a:pt x="4944910" y="55880"/>
                    <a:pt x="4944910" y="124460"/>
                  </a:cubicBezTo>
                  <a:lnTo>
                    <a:pt x="4944910" y="4622729"/>
                  </a:lnTo>
                  <a:cubicBezTo>
                    <a:pt x="4944910" y="4691309"/>
                    <a:pt x="4889030" y="4747189"/>
                    <a:pt x="4820450" y="4747189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pPr marL="356374" lvl="1" indent="-178187">
                <a:buClr>
                  <a:srgbClr val="0000CC"/>
                </a:buClr>
                <a:buFont typeface="Arial"/>
                <a:buChar char="•"/>
              </a:pPr>
              <a:endParaRPr lang="en-US" sz="1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pPr marL="356374" lvl="1" indent="-178187">
                <a:buClr>
                  <a:srgbClr val="0000CC"/>
                </a:buClr>
                <a:buFont typeface="Arial"/>
                <a:buChar char="•"/>
              </a:pPr>
              <a:r>
                <a:rPr lang="en-US" sz="2000" b="1" dirty="0" err="1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sorvegliare</a:t>
              </a:r>
              <a:r>
                <a:rPr lang="en-US" sz="2000" b="1" dirty="0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 e </a:t>
              </a:r>
              <a:r>
                <a:rPr lang="en-US" sz="2000" b="1" dirty="0" err="1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valutare</a:t>
              </a:r>
              <a:r>
                <a:rPr lang="en-US" sz="2000" b="1" dirty="0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: suture, </a:t>
              </a:r>
              <a:r>
                <a:rPr lang="en-US" sz="2000" b="1" dirty="0" err="1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edemi</a:t>
              </a:r>
              <a:r>
                <a:rPr lang="en-US" sz="2000" b="1" dirty="0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sanguinamento</a:t>
              </a:r>
              <a:r>
                <a:rPr lang="en-US" sz="2000" b="1" dirty="0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emorroidi</a:t>
              </a:r>
              <a:r>
                <a:rPr lang="en-US" sz="2000" b="1" dirty="0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, dolore </a:t>
              </a:r>
            </a:p>
            <a:p>
              <a:pPr marL="356374" lvl="1" indent="-178187">
                <a:buClr>
                  <a:srgbClr val="0000CC"/>
                </a:buClr>
                <a:buFont typeface="Arial"/>
                <a:buChar char="•"/>
              </a:pPr>
              <a:r>
                <a:rPr lang="en-US" sz="2000" b="1" dirty="0" err="1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esercizi</a:t>
              </a:r>
              <a:r>
                <a:rPr lang="en-US" sz="2000" b="1" dirty="0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graduali</a:t>
              </a:r>
              <a:r>
                <a:rPr lang="en-US" sz="2000" b="1" dirty="0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 da </a:t>
              </a:r>
              <a:r>
                <a:rPr lang="en-US" sz="2000" b="1" dirty="0" err="1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eseguire</a:t>
              </a:r>
              <a:r>
                <a:rPr lang="en-US" sz="2000" b="1" dirty="0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 dopo le due ore dal </a:t>
              </a:r>
              <a:r>
                <a:rPr lang="en-US" sz="2000" b="1" dirty="0" err="1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parto</a:t>
              </a:r>
              <a:r>
                <a:rPr lang="en-US" sz="2000" b="1" dirty="0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sino</a:t>
              </a:r>
              <a:r>
                <a:rPr lang="en-US" sz="2000" b="1" dirty="0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alla</a:t>
              </a:r>
              <a:r>
                <a:rPr lang="en-US" sz="2000" b="1" dirty="0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 4°-5° </a:t>
              </a:r>
              <a:r>
                <a:rPr lang="en-US" sz="2000" b="1" dirty="0" err="1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giornata</a:t>
              </a:r>
              <a:r>
                <a:rPr lang="en-US" sz="2000" b="1" dirty="0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 di </a:t>
              </a:r>
              <a:r>
                <a:rPr lang="en-US" sz="2000" b="1" dirty="0" err="1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puerperio</a:t>
              </a:r>
              <a:endPara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pPr marL="356374" lvl="1" indent="-178187">
                <a:buClr>
                  <a:srgbClr val="0000CC"/>
                </a:buClr>
                <a:buFont typeface="Arial"/>
                <a:buChar char="•"/>
              </a:pPr>
              <a:r>
                <a:rPr lang="en-US" sz="2000" b="1" dirty="0" err="1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educazione</a:t>
              </a:r>
              <a:r>
                <a:rPr lang="en-US" sz="2000" b="1" dirty="0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minzionale</a:t>
              </a:r>
              <a:r>
                <a:rPr lang="en-US" sz="2000" b="1" dirty="0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 </a:t>
              </a:r>
            </a:p>
            <a:p>
              <a:pPr marL="356374" lvl="1" indent="-178187">
                <a:buClr>
                  <a:srgbClr val="0000CC"/>
                </a:buClr>
                <a:buFont typeface="Arial"/>
                <a:buChar char="•"/>
              </a:pPr>
              <a:r>
                <a:rPr lang="en-US" sz="2000" b="1" dirty="0" err="1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educazione</a:t>
              </a:r>
              <a:r>
                <a:rPr lang="en-US" sz="2000" b="1" dirty="0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defecatoria</a:t>
              </a:r>
              <a:r>
                <a:rPr lang="en-US" sz="2000" b="1" dirty="0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 e </a:t>
              </a:r>
              <a:r>
                <a:rPr lang="en-US" sz="2000" b="1" dirty="0" err="1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prevenzione</a:t>
              </a:r>
              <a:r>
                <a:rPr lang="en-US" sz="2000" b="1" dirty="0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dalla</a:t>
              </a:r>
              <a:r>
                <a:rPr lang="en-US" sz="2000" b="1" dirty="0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stipsi</a:t>
              </a:r>
              <a:endPara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pPr marL="356374" lvl="1" indent="-178187">
                <a:buClr>
                  <a:srgbClr val="0000CC"/>
                </a:buClr>
                <a:buFont typeface="Arial"/>
                <a:buChar char="•"/>
              </a:pPr>
              <a:r>
                <a:rPr lang="en-US" sz="2000" b="1" dirty="0" err="1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corretta</a:t>
              </a:r>
              <a:r>
                <a:rPr lang="en-US" sz="2000" b="1" dirty="0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igiene</a:t>
              </a:r>
              <a:r>
                <a:rPr lang="en-US" sz="2000" b="1" dirty="0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 intima </a:t>
              </a:r>
            </a:p>
            <a:p>
              <a:pPr marL="356374" lvl="1" indent="-178187">
                <a:buClr>
                  <a:srgbClr val="0000CC"/>
                </a:buClr>
                <a:buFont typeface="Arial"/>
                <a:buChar char="•"/>
              </a:pPr>
              <a:r>
                <a:rPr lang="en-US" sz="2000" b="1" dirty="0" err="1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sconsigliare</a:t>
              </a:r>
              <a:r>
                <a:rPr lang="en-US" sz="2000" b="1" dirty="0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l’utilizzo</a:t>
              </a:r>
              <a:r>
                <a:rPr lang="en-US" sz="2000" b="1" dirty="0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della</a:t>
              </a:r>
              <a:r>
                <a:rPr lang="en-US" sz="2000" b="1" dirty="0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pancera</a:t>
              </a:r>
              <a:r>
                <a:rPr lang="en-US" sz="2000" b="1" dirty="0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 </a:t>
              </a:r>
            </a:p>
            <a:p>
              <a:pPr marL="356374" lvl="1" indent="-178187">
                <a:buClr>
                  <a:srgbClr val="0000CC"/>
                </a:buClr>
                <a:buFont typeface="Arial"/>
                <a:buChar char="•"/>
              </a:pPr>
              <a:r>
                <a:rPr lang="en-US" sz="2000" b="1" dirty="0" err="1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sconsigliare</a:t>
              </a:r>
              <a:r>
                <a:rPr lang="en-US" sz="2000" b="1" dirty="0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l’utilizzo</a:t>
              </a:r>
              <a:r>
                <a:rPr lang="en-US" sz="2000" b="1" dirty="0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della</a:t>
              </a:r>
              <a:r>
                <a:rPr lang="en-US" sz="2000" b="1" dirty="0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ciambella</a:t>
              </a:r>
              <a:r>
                <a:rPr lang="en-US" sz="2000" b="1" dirty="0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 per </a:t>
              </a:r>
              <a:r>
                <a:rPr lang="en-US" sz="2000" b="1" dirty="0" err="1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sedersi</a:t>
              </a:r>
              <a:endPara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pPr marL="356374" lvl="1" indent="-178187">
                <a:buClr>
                  <a:srgbClr val="0000CC"/>
                </a:buClr>
                <a:buFont typeface="Arial"/>
                <a:buChar char="•"/>
              </a:pPr>
              <a:r>
                <a:rPr lang="en-US" sz="2000" b="1" dirty="0" err="1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alla</a:t>
              </a:r>
              <a:r>
                <a:rPr lang="en-US" sz="2000" b="1" dirty="0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dimissione</a:t>
              </a:r>
              <a:r>
                <a:rPr lang="en-US" sz="2000" b="1" dirty="0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: </a:t>
              </a:r>
              <a:r>
                <a:rPr lang="en-US" sz="2000" b="1" dirty="0" err="1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valutazione</a:t>
              </a:r>
              <a:r>
                <a:rPr lang="en-US" sz="2000" b="1" dirty="0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pelvi-perineale</a:t>
              </a:r>
              <a:r>
                <a:rPr lang="en-US" sz="2000" b="1" dirty="0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 con perineal card e </a:t>
              </a:r>
              <a:r>
                <a:rPr lang="en-US" sz="2000" b="1" dirty="0" err="1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indicazioni</a:t>
              </a:r>
              <a:r>
                <a:rPr lang="en-US" sz="2000" b="1" dirty="0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cliniche</a:t>
              </a:r>
              <a:r>
                <a:rPr lang="en-US" sz="2000" b="1" dirty="0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 in base </a:t>
              </a:r>
              <a:r>
                <a:rPr lang="en-US" sz="2000" b="1" dirty="0" err="1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alla</a:t>
              </a:r>
              <a:r>
                <a:rPr lang="en-US" sz="2000" b="1" dirty="0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classe</a:t>
              </a:r>
              <a:r>
                <a:rPr lang="en-US" sz="2000" b="1" dirty="0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 di </a:t>
              </a:r>
              <a:r>
                <a:rPr lang="en-US" sz="2000" b="1" dirty="0" err="1">
                  <a:solidFill>
                    <a:srgbClr val="002060"/>
                  </a:solidFill>
                  <a:latin typeface="Garamond"/>
                  <a:ea typeface="Garamond"/>
                  <a:cs typeface="Garamond"/>
                  <a:sym typeface="Garamond"/>
                </a:rPr>
                <a:t>rischio</a:t>
              </a:r>
              <a:endPara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endParaRPr lang="it-IT" dirty="0"/>
            </a:p>
          </p:txBody>
        </p:sp>
      </p:grpSp>
      <p:sp>
        <p:nvSpPr>
          <p:cNvPr id="6" name="Freeform 6"/>
          <p:cNvSpPr/>
          <p:nvPr/>
        </p:nvSpPr>
        <p:spPr>
          <a:xfrm>
            <a:off x="6645335" y="5888065"/>
            <a:ext cx="4500303" cy="4500303"/>
          </a:xfrm>
          <a:custGeom>
            <a:avLst/>
            <a:gdLst/>
            <a:ahLst/>
            <a:cxnLst/>
            <a:rect l="l" t="t" r="r" b="b"/>
            <a:pathLst>
              <a:path w="4500303" h="4500303">
                <a:moveTo>
                  <a:pt x="0" y="0"/>
                </a:moveTo>
                <a:lnTo>
                  <a:pt x="4500302" y="0"/>
                </a:lnTo>
                <a:lnTo>
                  <a:pt x="4500302" y="4500303"/>
                </a:lnTo>
                <a:lnTo>
                  <a:pt x="0" y="45003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xtBox 7"/>
          <p:cNvSpPr txBox="1"/>
          <p:nvPr/>
        </p:nvSpPr>
        <p:spPr>
          <a:xfrm>
            <a:off x="2099512" y="1303757"/>
            <a:ext cx="5165408" cy="36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9"/>
              </a:lnSpc>
              <a:spcBef>
                <a:spcPct val="0"/>
              </a:spcBef>
            </a:pPr>
            <a:r>
              <a:rPr lang="en-US" sz="2000" b="1" spc="-37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POST PARTUM E PUERPERIO</a:t>
            </a:r>
          </a:p>
        </p:txBody>
      </p:sp>
      <p:sp>
        <p:nvSpPr>
          <p:cNvPr id="8" name="Freeform 8"/>
          <p:cNvSpPr/>
          <p:nvPr/>
        </p:nvSpPr>
        <p:spPr>
          <a:xfrm>
            <a:off x="-2329636" y="-1682445"/>
            <a:ext cx="4181618" cy="4181618"/>
          </a:xfrm>
          <a:custGeom>
            <a:avLst/>
            <a:gdLst/>
            <a:ahLst/>
            <a:cxnLst/>
            <a:rect l="l" t="t" r="r" b="b"/>
            <a:pathLst>
              <a:path w="4181618" h="4181618">
                <a:moveTo>
                  <a:pt x="0" y="0"/>
                </a:moveTo>
                <a:lnTo>
                  <a:pt x="4181618" y="0"/>
                </a:lnTo>
                <a:lnTo>
                  <a:pt x="4181618" y="4181619"/>
                </a:lnTo>
                <a:lnTo>
                  <a:pt x="0" y="41816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TextBox 9"/>
          <p:cNvSpPr txBox="1"/>
          <p:nvPr/>
        </p:nvSpPr>
        <p:spPr>
          <a:xfrm>
            <a:off x="-2345472" y="166563"/>
            <a:ext cx="14055378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  <a:spcBef>
                <a:spcPct val="0"/>
              </a:spcBef>
            </a:pPr>
            <a:r>
              <a:rPr lang="en-US" sz="2515" b="1" spc="-37">
                <a:solidFill>
                  <a:srgbClr val="004AAD"/>
                </a:solidFill>
                <a:latin typeface="Garamond Bold"/>
                <a:ea typeface="Garamond Bold"/>
                <a:cs typeface="Garamond Bold"/>
                <a:sym typeface="Garamond Bold"/>
              </a:rPr>
              <a:t>RACCOMANDAZIONI 2024 SALUTE PELVICA FEMMINILE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76200" y="667614"/>
            <a:ext cx="9341755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45"/>
              </a:lnSpc>
              <a:spcBef>
                <a:spcPct val="0"/>
              </a:spcBef>
            </a:pPr>
            <a:r>
              <a:rPr lang="en-US" sz="1500" b="1" spc="-20" dirty="0">
                <a:solidFill>
                  <a:srgbClr val="004AAD"/>
                </a:solidFill>
                <a:latin typeface="Garamond"/>
                <a:ea typeface="Garamond"/>
                <a:cs typeface="Garamond"/>
                <a:sym typeface="Garamond"/>
              </a:rPr>
              <a:t>RIEDUCAZIONE POST PARTUM E PUERPERIO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318931" y="2055718"/>
            <a:ext cx="6758269" cy="790813"/>
            <a:chOff x="0" y="0"/>
            <a:chExt cx="13767493" cy="18814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767493" cy="1881450"/>
            </a:xfrm>
            <a:custGeom>
              <a:avLst/>
              <a:gdLst/>
              <a:ahLst/>
              <a:cxnLst/>
              <a:rect l="l" t="t" r="r" b="b"/>
              <a:pathLst>
                <a:path w="13767493" h="1881450">
                  <a:moveTo>
                    <a:pt x="13643034" y="1881450"/>
                  </a:moveTo>
                  <a:lnTo>
                    <a:pt x="124460" y="1881450"/>
                  </a:lnTo>
                  <a:cubicBezTo>
                    <a:pt x="55880" y="1881450"/>
                    <a:pt x="0" y="1825570"/>
                    <a:pt x="0" y="17569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643034" y="0"/>
                  </a:lnTo>
                  <a:cubicBezTo>
                    <a:pt x="13711613" y="0"/>
                    <a:pt x="13767493" y="55880"/>
                    <a:pt x="13767493" y="124460"/>
                  </a:cubicBezTo>
                  <a:lnTo>
                    <a:pt x="13767493" y="1756990"/>
                  </a:lnTo>
                  <a:cubicBezTo>
                    <a:pt x="13767493" y="1825570"/>
                    <a:pt x="13711613" y="1881450"/>
                    <a:pt x="13643034" y="188145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524000" y="2209800"/>
            <a:ext cx="6310802" cy="761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VALUTAZIONE  DELL’OSTETRICA 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DEL PAVIMENTO PELVICO NEL POST PARTUM </a:t>
            </a:r>
          </a:p>
          <a:p>
            <a:pPr algn="ctr">
              <a:lnSpc>
                <a:spcPts val="1726"/>
              </a:lnSpc>
            </a:pPr>
            <a:endParaRPr lang="en-US" sz="1233" b="1" dirty="0">
              <a:solidFill>
                <a:srgbClr val="004AAD"/>
              </a:solidFill>
              <a:latin typeface="Garamond Bold"/>
              <a:ea typeface="Garamond Bold"/>
              <a:cs typeface="Garamond Bold"/>
              <a:sym typeface="Garamond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21270-095F-8F8E-A7C0-221EF65BB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4D4FB88-AEFF-1D69-2EEA-41B16787FE42}"/>
              </a:ext>
            </a:extLst>
          </p:cNvPr>
          <p:cNvGrpSpPr/>
          <p:nvPr/>
        </p:nvGrpSpPr>
        <p:grpSpPr>
          <a:xfrm>
            <a:off x="1851982" y="953365"/>
            <a:ext cx="5752029" cy="734388"/>
            <a:chOff x="0" y="0"/>
            <a:chExt cx="4803459" cy="660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4A8101E-53B7-3D9A-3D20-1D7EC44D69AC}"/>
                </a:ext>
              </a:extLst>
            </p:cNvPr>
            <p:cNvSpPr/>
            <p:nvPr/>
          </p:nvSpPr>
          <p:spPr>
            <a:xfrm>
              <a:off x="0" y="0"/>
              <a:ext cx="4803459" cy="660400"/>
            </a:xfrm>
            <a:custGeom>
              <a:avLst/>
              <a:gdLst/>
              <a:ahLst/>
              <a:cxnLst/>
              <a:rect l="l" t="t" r="r" b="b"/>
              <a:pathLst>
                <a:path w="4803459" h="660400">
                  <a:moveTo>
                    <a:pt x="467899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78999" y="0"/>
                  </a:lnTo>
                  <a:cubicBezTo>
                    <a:pt x="4747579" y="0"/>
                    <a:pt x="4803459" y="55880"/>
                    <a:pt x="4803459" y="124460"/>
                  </a:cubicBezTo>
                  <a:lnTo>
                    <a:pt x="4803459" y="535940"/>
                  </a:lnTo>
                  <a:cubicBezTo>
                    <a:pt x="4803459" y="604520"/>
                    <a:pt x="4747579" y="660400"/>
                    <a:pt x="4678999" y="66040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46B6A467-44DC-6CD6-1075-CB5FFE1AB5AA}"/>
              </a:ext>
            </a:extLst>
          </p:cNvPr>
          <p:cNvSpPr/>
          <p:nvPr/>
        </p:nvSpPr>
        <p:spPr>
          <a:xfrm>
            <a:off x="6645335" y="5888065"/>
            <a:ext cx="4500303" cy="4500303"/>
          </a:xfrm>
          <a:custGeom>
            <a:avLst/>
            <a:gdLst/>
            <a:ahLst/>
            <a:cxnLst/>
            <a:rect l="l" t="t" r="r" b="b"/>
            <a:pathLst>
              <a:path w="4500303" h="4500303">
                <a:moveTo>
                  <a:pt x="0" y="0"/>
                </a:moveTo>
                <a:lnTo>
                  <a:pt x="4500302" y="0"/>
                </a:lnTo>
                <a:lnTo>
                  <a:pt x="4500302" y="4500303"/>
                </a:lnTo>
                <a:lnTo>
                  <a:pt x="0" y="45003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3317FE1D-E55B-F6A3-91C5-1D075D94BC8E}"/>
              </a:ext>
            </a:extLst>
          </p:cNvPr>
          <p:cNvSpPr txBox="1"/>
          <p:nvPr/>
        </p:nvSpPr>
        <p:spPr>
          <a:xfrm>
            <a:off x="2041060" y="1178968"/>
            <a:ext cx="5223860" cy="36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29"/>
              </a:lnSpc>
              <a:spcBef>
                <a:spcPct val="0"/>
              </a:spcBef>
            </a:pPr>
            <a:r>
              <a:rPr lang="en-US" sz="2000" b="1" spc="-37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POST PARTUM E PUERPERIO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346B4E15-B523-57C5-EB5D-0AAB4480BCDF}"/>
              </a:ext>
            </a:extLst>
          </p:cNvPr>
          <p:cNvSpPr/>
          <p:nvPr/>
        </p:nvSpPr>
        <p:spPr>
          <a:xfrm>
            <a:off x="-2329636" y="-1682445"/>
            <a:ext cx="4181618" cy="4181618"/>
          </a:xfrm>
          <a:custGeom>
            <a:avLst/>
            <a:gdLst/>
            <a:ahLst/>
            <a:cxnLst/>
            <a:rect l="l" t="t" r="r" b="b"/>
            <a:pathLst>
              <a:path w="4181618" h="4181618">
                <a:moveTo>
                  <a:pt x="0" y="0"/>
                </a:moveTo>
                <a:lnTo>
                  <a:pt x="4181618" y="0"/>
                </a:lnTo>
                <a:lnTo>
                  <a:pt x="4181618" y="4181619"/>
                </a:lnTo>
                <a:lnTo>
                  <a:pt x="0" y="41816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42A52B23-6D7D-F987-930E-5F5C5F13768D}"/>
              </a:ext>
            </a:extLst>
          </p:cNvPr>
          <p:cNvSpPr txBox="1"/>
          <p:nvPr/>
        </p:nvSpPr>
        <p:spPr>
          <a:xfrm>
            <a:off x="-2345472" y="166563"/>
            <a:ext cx="14055378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  <a:spcBef>
                <a:spcPct val="0"/>
              </a:spcBef>
            </a:pPr>
            <a:r>
              <a:rPr lang="en-US" sz="2515" b="1" spc="-37">
                <a:solidFill>
                  <a:srgbClr val="004AAD"/>
                </a:solidFill>
                <a:latin typeface="Garamond Bold"/>
                <a:ea typeface="Garamond Bold"/>
                <a:cs typeface="Garamond Bold"/>
                <a:sym typeface="Garamond Bold"/>
              </a:rPr>
              <a:t>RACCOMANDAZIONI 2024 SALUTE PELVICA FEMMINILE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386A904A-01B1-36ED-04FA-C369D2FB4FFC}"/>
              </a:ext>
            </a:extLst>
          </p:cNvPr>
          <p:cNvSpPr txBox="1"/>
          <p:nvPr/>
        </p:nvSpPr>
        <p:spPr>
          <a:xfrm>
            <a:off x="-76200" y="667614"/>
            <a:ext cx="9341755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45"/>
              </a:lnSpc>
              <a:spcBef>
                <a:spcPct val="0"/>
              </a:spcBef>
            </a:pPr>
            <a:r>
              <a:rPr lang="en-US" sz="1500" b="1" spc="-20" dirty="0">
                <a:solidFill>
                  <a:srgbClr val="004AAD"/>
                </a:solidFill>
                <a:latin typeface="Garamond"/>
                <a:ea typeface="Garamond"/>
                <a:cs typeface="Garamond"/>
                <a:sym typeface="Garamond"/>
              </a:rPr>
              <a:t>RIEDUCAZIONE POST PARTUM E PUERPERIO </a:t>
            </a: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331AB80C-E401-CA38-6DFE-73E2F400F0D0}"/>
              </a:ext>
            </a:extLst>
          </p:cNvPr>
          <p:cNvGrpSpPr/>
          <p:nvPr/>
        </p:nvGrpSpPr>
        <p:grpSpPr>
          <a:xfrm>
            <a:off x="1524000" y="1803170"/>
            <a:ext cx="6477000" cy="893502"/>
            <a:chOff x="0" y="0"/>
            <a:chExt cx="13767493" cy="1881450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1F59B61-BA7E-157F-C3FF-A4D59F3BC198}"/>
                </a:ext>
              </a:extLst>
            </p:cNvPr>
            <p:cNvSpPr/>
            <p:nvPr/>
          </p:nvSpPr>
          <p:spPr>
            <a:xfrm>
              <a:off x="0" y="0"/>
              <a:ext cx="13767493" cy="1881450"/>
            </a:xfrm>
            <a:custGeom>
              <a:avLst/>
              <a:gdLst/>
              <a:ahLst/>
              <a:cxnLst/>
              <a:rect l="l" t="t" r="r" b="b"/>
              <a:pathLst>
                <a:path w="13767493" h="1881450">
                  <a:moveTo>
                    <a:pt x="13643034" y="1881450"/>
                  </a:moveTo>
                  <a:lnTo>
                    <a:pt x="124460" y="1881450"/>
                  </a:lnTo>
                  <a:cubicBezTo>
                    <a:pt x="55880" y="1881450"/>
                    <a:pt x="0" y="1825570"/>
                    <a:pt x="0" y="17569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643034" y="0"/>
                  </a:lnTo>
                  <a:cubicBezTo>
                    <a:pt x="13711613" y="0"/>
                    <a:pt x="13767493" y="55880"/>
                    <a:pt x="13767493" y="124460"/>
                  </a:cubicBezTo>
                  <a:lnTo>
                    <a:pt x="13767493" y="1756990"/>
                  </a:lnTo>
                  <a:cubicBezTo>
                    <a:pt x="13767493" y="1825570"/>
                    <a:pt x="13711613" y="1881450"/>
                    <a:pt x="13643034" y="188145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2FA85FE6-3F89-ED9B-F540-7539117260CF}"/>
              </a:ext>
            </a:extLst>
          </p:cNvPr>
          <p:cNvSpPr txBox="1"/>
          <p:nvPr/>
        </p:nvSpPr>
        <p:spPr>
          <a:xfrm>
            <a:off x="1600201" y="1913356"/>
            <a:ext cx="6003810" cy="761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VALUTAZIONE  OSTETRICA 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DEL PAVIMENTO PELVICO NEL POST PARTUM </a:t>
            </a:r>
          </a:p>
          <a:p>
            <a:pPr>
              <a:lnSpc>
                <a:spcPts val="1726"/>
              </a:lnSpc>
            </a:pPr>
            <a:endParaRPr lang="en-US" sz="1233" b="1" dirty="0">
              <a:solidFill>
                <a:srgbClr val="004AAD"/>
              </a:solidFill>
              <a:latin typeface="Garamond Bold"/>
              <a:ea typeface="Garamond Bold"/>
              <a:cs typeface="Garamond Bold"/>
              <a:sym typeface="Garamond Bold"/>
            </a:endParaRPr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E1BDB340-DCD9-14E2-2A5E-9C73B40AEB9C}"/>
              </a:ext>
            </a:extLst>
          </p:cNvPr>
          <p:cNvGrpSpPr/>
          <p:nvPr/>
        </p:nvGrpSpPr>
        <p:grpSpPr>
          <a:xfrm>
            <a:off x="1066800" y="2926701"/>
            <a:ext cx="7315200" cy="4258145"/>
            <a:chOff x="0" y="0"/>
            <a:chExt cx="5065850" cy="4747189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0AB8C7DD-1AAD-7D3C-4C36-258EC0D584D0}"/>
                </a:ext>
              </a:extLst>
            </p:cNvPr>
            <p:cNvSpPr/>
            <p:nvPr/>
          </p:nvSpPr>
          <p:spPr>
            <a:xfrm>
              <a:off x="0" y="0"/>
              <a:ext cx="5065850" cy="4747189"/>
            </a:xfrm>
            <a:custGeom>
              <a:avLst/>
              <a:gdLst/>
              <a:ahLst/>
              <a:cxnLst/>
              <a:rect l="l" t="t" r="r" b="b"/>
              <a:pathLst>
                <a:path w="5065850" h="4747189">
                  <a:moveTo>
                    <a:pt x="4941390" y="4747189"/>
                  </a:moveTo>
                  <a:lnTo>
                    <a:pt x="124460" y="4747189"/>
                  </a:lnTo>
                  <a:cubicBezTo>
                    <a:pt x="55880" y="4747189"/>
                    <a:pt x="0" y="4691309"/>
                    <a:pt x="0" y="46227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941390" y="0"/>
                  </a:lnTo>
                  <a:cubicBezTo>
                    <a:pt x="5009970" y="0"/>
                    <a:pt x="5065850" y="55880"/>
                    <a:pt x="5065850" y="124460"/>
                  </a:cubicBezTo>
                  <a:lnTo>
                    <a:pt x="5065850" y="4622729"/>
                  </a:lnTo>
                  <a:cubicBezTo>
                    <a:pt x="5065850" y="4691309"/>
                    <a:pt x="5009970" y="4747189"/>
                    <a:pt x="4941390" y="4747189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96310EEA-2EE6-E31F-82F4-432ECADD51F7}"/>
              </a:ext>
            </a:extLst>
          </p:cNvPr>
          <p:cNvSpPr txBox="1"/>
          <p:nvPr/>
        </p:nvSpPr>
        <p:spPr>
          <a:xfrm>
            <a:off x="1143000" y="2926701"/>
            <a:ext cx="7086600" cy="45511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37461" lvl="1" indent="-168731" algn="just">
              <a:buClr>
                <a:srgbClr val="0000CC"/>
              </a:buClr>
              <a:buFont typeface="Arial"/>
              <a:buChar char="•"/>
            </a:pPr>
            <a:endParaRPr lang="en-US" sz="2000" b="1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37461" lvl="1" indent="-168731" algn="just">
              <a:buClr>
                <a:srgbClr val="0000CC"/>
              </a:buClr>
              <a:buFont typeface="Arial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stile di vita </a:t>
            </a:r>
          </a:p>
          <a:p>
            <a:pPr marL="337461" lvl="1" indent="-168731" algn="just">
              <a:buClr>
                <a:srgbClr val="0000CC"/>
              </a:buClr>
              <a:buFont typeface="Arial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presa di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coscenza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con feedback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tattili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e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visivi</a:t>
            </a:r>
            <a:endParaRPr lang="en-US" sz="2000" b="1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37461" lvl="1" indent="-168731" algn="just">
              <a:buClr>
                <a:srgbClr val="0000CC"/>
              </a:buClr>
              <a:buFont typeface="Arial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training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volto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all’automazione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dell’attività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perineale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durante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gli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atti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della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vita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quotidiana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(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starnuto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colpo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tosse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altro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)</a:t>
            </a:r>
          </a:p>
          <a:p>
            <a:pPr marL="337461" lvl="1" indent="-168731" algn="just">
              <a:buClr>
                <a:srgbClr val="0000CC"/>
              </a:buClr>
              <a:buFont typeface="Arial"/>
              <a:buChar char="•"/>
            </a:pP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educare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alla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corretta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postura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per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portare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il bambino</a:t>
            </a:r>
          </a:p>
          <a:p>
            <a:pPr marL="337461" lvl="1" indent="-168731" algn="just">
              <a:buClr>
                <a:srgbClr val="0000CC"/>
              </a:buClr>
              <a:buFont typeface="Arial"/>
              <a:buChar char="•"/>
            </a:pP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pianificare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un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programma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rieducazione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per la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chiusura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del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bacino</a:t>
            </a:r>
            <a:endParaRPr lang="en-US" sz="2000" b="1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37461" lvl="1" indent="-168731" algn="just">
              <a:buClr>
                <a:srgbClr val="0000CC"/>
              </a:buClr>
              <a:buFont typeface="Arial"/>
              <a:buChar char="•"/>
            </a:pP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valutazione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della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perineal card in gravidanza e del dopo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parto</a:t>
            </a:r>
            <a:endParaRPr lang="en-US" sz="2000" b="1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37461" lvl="1" indent="-168731" algn="just">
              <a:buClr>
                <a:srgbClr val="0000CC"/>
              </a:buClr>
              <a:buFont typeface="Arial"/>
              <a:buChar char="•"/>
            </a:pP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lavoro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individuale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a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domicilio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con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successivi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follow up</a:t>
            </a:r>
          </a:p>
          <a:p>
            <a:pPr marL="337461" lvl="1" indent="-168731" algn="just">
              <a:buClr>
                <a:srgbClr val="0000CC"/>
              </a:buClr>
              <a:buFont typeface="Arial"/>
              <a:buChar char="•"/>
            </a:pP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lavoro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individuale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in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ambulatorio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con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successivi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follow up</a:t>
            </a:r>
          </a:p>
          <a:p>
            <a:pPr marL="337461" lvl="1" indent="-168731" algn="just">
              <a:buClr>
                <a:srgbClr val="0000CC"/>
              </a:buClr>
              <a:buFont typeface="Arial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al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termine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della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rieducazione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incontri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gruppo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per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esercizi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ginnastica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ipopressiva</a:t>
            </a:r>
            <a:r>
              <a:rPr lang="en-US" sz="20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</a:p>
          <a:p>
            <a:pPr algn="just">
              <a:lnSpc>
                <a:spcPts val="2188"/>
              </a:lnSpc>
            </a:pPr>
            <a:endParaRPr lang="en-US" sz="1563" dirty="0">
              <a:solidFill>
                <a:srgbClr val="004AAD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just">
              <a:lnSpc>
                <a:spcPts val="2188"/>
              </a:lnSpc>
            </a:pPr>
            <a:endParaRPr lang="en-US" sz="1563" dirty="0">
              <a:solidFill>
                <a:srgbClr val="004AAD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971210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82598" y="982988"/>
            <a:ext cx="6100360" cy="595213"/>
            <a:chOff x="0" y="0"/>
            <a:chExt cx="4807293" cy="660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07293" cy="660400"/>
            </a:xfrm>
            <a:custGeom>
              <a:avLst/>
              <a:gdLst/>
              <a:ahLst/>
              <a:cxnLst/>
              <a:rect l="l" t="t" r="r" b="b"/>
              <a:pathLst>
                <a:path w="4807293" h="660400">
                  <a:moveTo>
                    <a:pt x="468283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82833" y="0"/>
                  </a:lnTo>
                  <a:cubicBezTo>
                    <a:pt x="4751413" y="0"/>
                    <a:pt x="4807293" y="55880"/>
                    <a:pt x="4807293" y="124460"/>
                  </a:cubicBezTo>
                  <a:lnTo>
                    <a:pt x="4807293" y="535940"/>
                  </a:lnTo>
                  <a:cubicBezTo>
                    <a:pt x="4807293" y="604520"/>
                    <a:pt x="4751413" y="660400"/>
                    <a:pt x="4682833" y="66040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585486" y="1728568"/>
            <a:ext cx="6592750" cy="863158"/>
            <a:chOff x="0" y="0"/>
            <a:chExt cx="7349920" cy="9622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349920" cy="962291"/>
            </a:xfrm>
            <a:custGeom>
              <a:avLst/>
              <a:gdLst/>
              <a:ahLst/>
              <a:cxnLst/>
              <a:rect l="l" t="t" r="r" b="b"/>
              <a:pathLst>
                <a:path w="7349920" h="962291">
                  <a:moveTo>
                    <a:pt x="7225461" y="962291"/>
                  </a:moveTo>
                  <a:lnTo>
                    <a:pt x="124460" y="962291"/>
                  </a:lnTo>
                  <a:cubicBezTo>
                    <a:pt x="55880" y="962291"/>
                    <a:pt x="0" y="906411"/>
                    <a:pt x="0" y="83783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25461" y="0"/>
                  </a:lnTo>
                  <a:cubicBezTo>
                    <a:pt x="7294040" y="0"/>
                    <a:pt x="7349920" y="55880"/>
                    <a:pt x="7349920" y="124460"/>
                  </a:cubicBezTo>
                  <a:lnTo>
                    <a:pt x="7349920" y="837831"/>
                  </a:lnTo>
                  <a:cubicBezTo>
                    <a:pt x="7349920" y="906411"/>
                    <a:pt x="7294040" y="962291"/>
                    <a:pt x="7225461" y="96229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47743" y="2789695"/>
            <a:ext cx="4021173" cy="2891298"/>
            <a:chOff x="0" y="0"/>
            <a:chExt cx="3821338" cy="298301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21338" cy="2983012"/>
            </a:xfrm>
            <a:custGeom>
              <a:avLst/>
              <a:gdLst/>
              <a:ahLst/>
              <a:cxnLst/>
              <a:rect l="l" t="t" r="r" b="b"/>
              <a:pathLst>
                <a:path w="3821338" h="2983012">
                  <a:moveTo>
                    <a:pt x="3696878" y="2983012"/>
                  </a:moveTo>
                  <a:lnTo>
                    <a:pt x="124460" y="2983012"/>
                  </a:lnTo>
                  <a:cubicBezTo>
                    <a:pt x="55880" y="2983012"/>
                    <a:pt x="0" y="2927132"/>
                    <a:pt x="0" y="28585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96878" y="0"/>
                  </a:lnTo>
                  <a:cubicBezTo>
                    <a:pt x="3765458" y="0"/>
                    <a:pt x="3821338" y="55880"/>
                    <a:pt x="3821338" y="124460"/>
                  </a:cubicBezTo>
                  <a:lnTo>
                    <a:pt x="3821338" y="2858552"/>
                  </a:lnTo>
                  <a:cubicBezTo>
                    <a:pt x="3821338" y="2927132"/>
                    <a:pt x="3765458" y="2983012"/>
                    <a:pt x="3696878" y="2983012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330890" y="2693094"/>
            <a:ext cx="5290253" cy="3125460"/>
            <a:chOff x="0" y="0"/>
            <a:chExt cx="5000625" cy="30333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000625" cy="3033375"/>
            </a:xfrm>
            <a:custGeom>
              <a:avLst/>
              <a:gdLst/>
              <a:ahLst/>
              <a:cxnLst/>
              <a:rect l="l" t="t" r="r" b="b"/>
              <a:pathLst>
                <a:path w="5000625" h="3033375">
                  <a:moveTo>
                    <a:pt x="4876165" y="3033375"/>
                  </a:moveTo>
                  <a:lnTo>
                    <a:pt x="124460" y="3033375"/>
                  </a:lnTo>
                  <a:cubicBezTo>
                    <a:pt x="55880" y="3033375"/>
                    <a:pt x="0" y="2977495"/>
                    <a:pt x="0" y="290891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876166" y="0"/>
                  </a:lnTo>
                  <a:cubicBezTo>
                    <a:pt x="4944745" y="0"/>
                    <a:pt x="5000625" y="55880"/>
                    <a:pt x="5000625" y="124460"/>
                  </a:cubicBezTo>
                  <a:lnTo>
                    <a:pt x="5000625" y="2908915"/>
                  </a:lnTo>
                  <a:cubicBezTo>
                    <a:pt x="5000625" y="2977495"/>
                    <a:pt x="4944745" y="3033375"/>
                    <a:pt x="4876166" y="3033375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Freeform 10"/>
          <p:cNvSpPr/>
          <p:nvPr/>
        </p:nvSpPr>
        <p:spPr>
          <a:xfrm>
            <a:off x="6645335" y="5888065"/>
            <a:ext cx="4500303" cy="4500303"/>
          </a:xfrm>
          <a:custGeom>
            <a:avLst/>
            <a:gdLst/>
            <a:ahLst/>
            <a:cxnLst/>
            <a:rect l="l" t="t" r="r" b="b"/>
            <a:pathLst>
              <a:path w="4500303" h="4500303">
                <a:moveTo>
                  <a:pt x="0" y="0"/>
                </a:moveTo>
                <a:lnTo>
                  <a:pt x="4500302" y="0"/>
                </a:lnTo>
                <a:lnTo>
                  <a:pt x="4500302" y="4500303"/>
                </a:lnTo>
                <a:lnTo>
                  <a:pt x="0" y="45003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>
          <a:xfrm>
            <a:off x="-2329636" y="-1682445"/>
            <a:ext cx="4181618" cy="4181618"/>
          </a:xfrm>
          <a:custGeom>
            <a:avLst/>
            <a:gdLst/>
            <a:ahLst/>
            <a:cxnLst/>
            <a:rect l="l" t="t" r="r" b="b"/>
            <a:pathLst>
              <a:path w="4181618" h="4181618">
                <a:moveTo>
                  <a:pt x="0" y="0"/>
                </a:moveTo>
                <a:lnTo>
                  <a:pt x="4181618" y="0"/>
                </a:lnTo>
                <a:lnTo>
                  <a:pt x="4181618" y="4181619"/>
                </a:lnTo>
                <a:lnTo>
                  <a:pt x="0" y="41816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2" name="TextBox 12"/>
          <p:cNvSpPr txBox="1"/>
          <p:nvPr/>
        </p:nvSpPr>
        <p:spPr>
          <a:xfrm>
            <a:off x="-2345472" y="166563"/>
            <a:ext cx="14055378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  <a:spcBef>
                <a:spcPct val="0"/>
              </a:spcBef>
            </a:pPr>
            <a:r>
              <a:rPr lang="en-US" sz="2515" b="1" spc="-37">
                <a:solidFill>
                  <a:srgbClr val="004AAD"/>
                </a:solidFill>
                <a:latin typeface="Garamond Bold"/>
                <a:ea typeface="Garamond Bold"/>
                <a:cs typeface="Garamond Bold"/>
                <a:sym typeface="Garamond Bold"/>
              </a:rPr>
              <a:t>RACCOMANDAZIONI 2024 SALUTE PELVICA FEMMINILE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-76200" y="667614"/>
            <a:ext cx="9341755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45"/>
              </a:lnSpc>
              <a:spcBef>
                <a:spcPct val="0"/>
              </a:spcBef>
            </a:pPr>
            <a:r>
              <a:rPr lang="en-US" sz="1500" b="1" spc="-20" dirty="0">
                <a:solidFill>
                  <a:srgbClr val="004AAD"/>
                </a:solidFill>
                <a:latin typeface="Garamond"/>
                <a:ea typeface="Garamond"/>
                <a:cs typeface="Garamond"/>
                <a:sym typeface="Garamond"/>
              </a:rPr>
              <a:t>EDUCAZIONE ALLA SALUTE PELVICA IN ETA’ SCOLARE 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81200" y="1096092"/>
            <a:ext cx="5649019" cy="3701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32"/>
              </a:lnSpc>
            </a:pPr>
            <a:r>
              <a:rPr lang="en-US" sz="2000" b="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SALUTE PELVICA NELL’ETA’ SCOLARE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09717" y="3774682"/>
            <a:ext cx="3805083" cy="1603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0189" lvl="1" indent="-285750" algn="l">
              <a:lnSpc>
                <a:spcPts val="2132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corretta</a:t>
            </a:r>
            <a:r>
              <a:rPr lang="en-US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igiene</a:t>
            </a:r>
            <a:r>
              <a:rPr lang="en-US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intima </a:t>
            </a:r>
          </a:p>
          <a:p>
            <a:pPr marL="285750" indent="-285750" algn="l">
              <a:lnSpc>
                <a:spcPts val="2132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0189" lvl="1" indent="-285750" algn="l">
              <a:lnSpc>
                <a:spcPts val="2132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conoscenza</a:t>
            </a:r>
            <a:r>
              <a:rPr lang="en-US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dell’anatomia</a:t>
            </a:r>
            <a:r>
              <a:rPr lang="en-US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pelvica</a:t>
            </a:r>
            <a:r>
              <a:rPr lang="en-US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e </a:t>
            </a:r>
            <a:r>
              <a:rPr lang="en-US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fisiologia</a:t>
            </a:r>
            <a:r>
              <a:rPr lang="en-US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della</a:t>
            </a:r>
            <a:r>
              <a:rPr lang="en-US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minzione</a:t>
            </a:r>
            <a:r>
              <a:rPr lang="en-US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e </a:t>
            </a:r>
            <a:r>
              <a:rPr lang="en-US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della</a:t>
            </a:r>
            <a:r>
              <a:rPr lang="en-US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defecazione</a:t>
            </a:r>
            <a:r>
              <a:rPr lang="en-US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 </a:t>
            </a:r>
          </a:p>
          <a:p>
            <a:pPr algn="l">
              <a:lnSpc>
                <a:spcPts val="2132"/>
              </a:lnSpc>
            </a:pPr>
            <a:endParaRPr lang="en-US" sz="1523" dirty="0">
              <a:solidFill>
                <a:srgbClr val="004AAD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782598" y="1762949"/>
            <a:ext cx="6129142" cy="715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67"/>
              </a:lnSpc>
            </a:pPr>
            <a:r>
              <a:rPr lang="en-US" b="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PER I GENITORI E GLI EDUCATORI SCOLASTICI </a:t>
            </a:r>
          </a:p>
          <a:p>
            <a:pPr algn="ctr">
              <a:lnSpc>
                <a:spcPts val="2867"/>
              </a:lnSpc>
            </a:pPr>
            <a:r>
              <a:rPr lang="en-US" b="1" u="sng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NO ALLA MINZIONE PREVENTIVA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47743" y="3079088"/>
            <a:ext cx="3867057" cy="406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92"/>
              </a:lnSpc>
            </a:pPr>
            <a:r>
              <a:rPr lang="en-US" sz="2200" b="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DA 6 A 10 ANNI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330890" y="2742093"/>
            <a:ext cx="4934665" cy="3965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04"/>
              </a:lnSpc>
            </a:pPr>
            <a:r>
              <a:rPr lang="en-US" sz="2200" b="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DA 11 A 18 ANNI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330890" y="3003645"/>
            <a:ext cx="5112993" cy="2821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1349" lvl="1" indent="-150674" algn="l">
              <a:lnSpc>
                <a:spcPts val="1954"/>
              </a:lnSpc>
              <a:buClr>
                <a:srgbClr val="0000CC"/>
              </a:buClr>
              <a:buFont typeface="Arial"/>
              <a:buChar char="•"/>
            </a:pPr>
            <a:endParaRPr lang="en-US" sz="1750" b="1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01349" lvl="1" indent="-150674" algn="l">
              <a:lnSpc>
                <a:spcPts val="1954"/>
              </a:lnSpc>
              <a:buClr>
                <a:srgbClr val="0000CC"/>
              </a:buClr>
              <a:buFont typeface="Arial"/>
              <a:buChar char="•"/>
            </a:pPr>
            <a:r>
              <a:rPr lang="en-US" sz="17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conoscenza</a:t>
            </a:r>
            <a:r>
              <a:rPr lang="en-US" sz="17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e </a:t>
            </a:r>
            <a:r>
              <a:rPr lang="en-US" sz="17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prevenzione</a:t>
            </a:r>
            <a:r>
              <a:rPr lang="en-US" sz="17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7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degli</a:t>
            </a:r>
            <a:r>
              <a:rPr lang="en-US" sz="17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7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eventi</a:t>
            </a:r>
            <a:r>
              <a:rPr lang="en-US" sz="17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gravidanza e </a:t>
            </a:r>
            <a:r>
              <a:rPr lang="en-US" sz="17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parto</a:t>
            </a:r>
            <a:r>
              <a:rPr lang="en-US" sz="17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e </a:t>
            </a:r>
            <a:r>
              <a:rPr lang="en-US" sz="17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promozione</a:t>
            </a:r>
            <a:r>
              <a:rPr lang="en-US" sz="17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7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della</a:t>
            </a:r>
            <a:r>
              <a:rPr lang="en-US" sz="17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salute </a:t>
            </a:r>
            <a:r>
              <a:rPr lang="en-US" sz="17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pelvica</a:t>
            </a:r>
            <a:r>
              <a:rPr lang="en-US" sz="17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</a:p>
          <a:p>
            <a:pPr marL="301349" lvl="1" indent="-150674" algn="l">
              <a:lnSpc>
                <a:spcPts val="1954"/>
              </a:lnSpc>
              <a:buClr>
                <a:srgbClr val="0000CC"/>
              </a:buClr>
              <a:buFont typeface="Arial"/>
              <a:buChar char="•"/>
            </a:pPr>
            <a:r>
              <a:rPr lang="en-US" sz="17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eseguire</a:t>
            </a:r>
            <a:r>
              <a:rPr lang="en-US" sz="17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7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gli</a:t>
            </a:r>
            <a:r>
              <a:rPr lang="en-US" sz="17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7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esercizi</a:t>
            </a:r>
            <a:r>
              <a:rPr lang="en-US" sz="17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7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sul</a:t>
            </a:r>
            <a:r>
              <a:rPr lang="en-US" sz="17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7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pavimento</a:t>
            </a:r>
            <a:r>
              <a:rPr lang="en-US" sz="17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7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pelvico</a:t>
            </a:r>
            <a:r>
              <a:rPr lang="en-US" sz="17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(</a:t>
            </a:r>
            <a:r>
              <a:rPr lang="en-US" sz="17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propriocezione</a:t>
            </a:r>
            <a:r>
              <a:rPr lang="en-US" sz="17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) </a:t>
            </a:r>
            <a:r>
              <a:rPr lang="en-US" sz="17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partendo</a:t>
            </a:r>
            <a:r>
              <a:rPr lang="en-US" sz="17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dal feedback </a:t>
            </a:r>
            <a:r>
              <a:rPr lang="en-US" sz="17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tattile</a:t>
            </a:r>
            <a:r>
              <a:rPr lang="en-US" sz="17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e </a:t>
            </a:r>
            <a:r>
              <a:rPr lang="en-US" sz="17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visivo</a:t>
            </a:r>
            <a:r>
              <a:rPr lang="en-US" sz="17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17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oltre</a:t>
            </a:r>
            <a:r>
              <a:rPr lang="en-US" sz="17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a </a:t>
            </a:r>
            <a:r>
              <a:rPr lang="en-US" sz="17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corretti</a:t>
            </a:r>
            <a:r>
              <a:rPr lang="en-US" sz="17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7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stili</a:t>
            </a:r>
            <a:r>
              <a:rPr lang="en-US" sz="17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di vita</a:t>
            </a:r>
          </a:p>
          <a:p>
            <a:pPr marL="301349" lvl="1" indent="-150674" algn="l">
              <a:lnSpc>
                <a:spcPts val="1954"/>
              </a:lnSpc>
              <a:buClr>
                <a:srgbClr val="0000CC"/>
              </a:buClr>
              <a:buFont typeface="Arial"/>
              <a:buChar char="•"/>
            </a:pPr>
            <a:r>
              <a:rPr lang="en-US" sz="17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potenziare</a:t>
            </a:r>
            <a:r>
              <a:rPr lang="en-US" sz="17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7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nei</a:t>
            </a:r>
            <a:r>
              <a:rPr lang="en-US" sz="17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bambini, </a:t>
            </a:r>
            <a:r>
              <a:rPr lang="en-US" sz="17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negli</a:t>
            </a:r>
            <a:r>
              <a:rPr lang="en-US" sz="17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7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adolescenti</a:t>
            </a:r>
            <a:r>
              <a:rPr lang="en-US" sz="17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e </a:t>
            </a:r>
            <a:r>
              <a:rPr lang="en-US" sz="17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nei</a:t>
            </a:r>
            <a:r>
              <a:rPr lang="en-US" sz="17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7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genitori</a:t>
            </a:r>
            <a:r>
              <a:rPr lang="en-US" sz="17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, la </a:t>
            </a:r>
            <a:r>
              <a:rPr lang="en-US" sz="17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consapevolezza</a:t>
            </a:r>
            <a:r>
              <a:rPr lang="en-US" sz="17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7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della</a:t>
            </a:r>
            <a:r>
              <a:rPr lang="en-US" sz="17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salute </a:t>
            </a:r>
            <a:r>
              <a:rPr lang="en-US" sz="17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pelvica</a:t>
            </a:r>
            <a:r>
              <a:rPr lang="en-US" sz="17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e </a:t>
            </a:r>
            <a:r>
              <a:rPr lang="en-US" sz="17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incoraggiarli</a:t>
            </a:r>
            <a:r>
              <a:rPr lang="en-US" sz="17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a </a:t>
            </a:r>
            <a:r>
              <a:rPr lang="en-US" sz="17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praticare</a:t>
            </a:r>
            <a:r>
              <a:rPr lang="en-US" sz="17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per </a:t>
            </a:r>
            <a:r>
              <a:rPr lang="en-US" sz="17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tutta</a:t>
            </a:r>
            <a:r>
              <a:rPr lang="en-US" sz="17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la vita </a:t>
            </a:r>
            <a:r>
              <a:rPr lang="en-US" sz="17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gli</a:t>
            </a:r>
            <a:r>
              <a:rPr lang="en-US" sz="17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7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esercizi</a:t>
            </a:r>
            <a:r>
              <a:rPr lang="en-US" sz="17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7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muscolari</a:t>
            </a:r>
            <a:r>
              <a:rPr lang="en-US" sz="17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per </a:t>
            </a:r>
            <a:r>
              <a:rPr lang="en-US" sz="17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prevenire</a:t>
            </a:r>
            <a:r>
              <a:rPr lang="en-US" sz="17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le </a:t>
            </a:r>
            <a:r>
              <a:rPr lang="en-US" sz="17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disfunzioni</a:t>
            </a:r>
            <a:r>
              <a:rPr lang="en-US" sz="17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del </a:t>
            </a:r>
            <a:r>
              <a:rPr lang="en-US" sz="17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pavimento</a:t>
            </a:r>
            <a:r>
              <a:rPr lang="en-US" sz="175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75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pelvico</a:t>
            </a:r>
            <a:endParaRPr lang="en-US" sz="1750" dirty="0">
              <a:solidFill>
                <a:srgbClr val="004AAD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609600" y="5873784"/>
            <a:ext cx="8458200" cy="1298853"/>
            <a:chOff x="0" y="0"/>
            <a:chExt cx="7349920" cy="97863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349920" cy="978634"/>
            </a:xfrm>
            <a:custGeom>
              <a:avLst/>
              <a:gdLst/>
              <a:ahLst/>
              <a:cxnLst/>
              <a:rect l="l" t="t" r="r" b="b"/>
              <a:pathLst>
                <a:path w="7349920" h="978634">
                  <a:moveTo>
                    <a:pt x="7225461" y="978634"/>
                  </a:moveTo>
                  <a:lnTo>
                    <a:pt x="124460" y="978634"/>
                  </a:lnTo>
                  <a:cubicBezTo>
                    <a:pt x="55880" y="978634"/>
                    <a:pt x="0" y="922754"/>
                    <a:pt x="0" y="8541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25461" y="0"/>
                  </a:lnTo>
                  <a:cubicBezTo>
                    <a:pt x="7294040" y="0"/>
                    <a:pt x="7349920" y="55880"/>
                    <a:pt x="7349920" y="124460"/>
                  </a:cubicBezTo>
                  <a:lnTo>
                    <a:pt x="7349920" y="854174"/>
                  </a:lnTo>
                  <a:cubicBezTo>
                    <a:pt x="7349920" y="922754"/>
                    <a:pt x="7294040" y="978634"/>
                    <a:pt x="7225461" y="97863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685800" y="6098917"/>
            <a:ext cx="8305799" cy="8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93"/>
              </a:lnSpc>
            </a:pPr>
            <a:r>
              <a:rPr lang="en-US" sz="19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LE SCUOLE DOVREBBERO AVERE UN’OSTETRICA DI RIFERIMENTO</a:t>
            </a:r>
          </a:p>
          <a:p>
            <a:pPr algn="ctr">
              <a:lnSpc>
                <a:spcPts val="2293"/>
              </a:lnSpc>
            </a:pPr>
            <a:r>
              <a:rPr lang="en-US" sz="19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per </a:t>
            </a:r>
            <a:r>
              <a:rPr lang="en-US" sz="19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consentire</a:t>
            </a:r>
            <a:r>
              <a:rPr lang="en-US" sz="19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ai bambini, </a:t>
            </a:r>
            <a:r>
              <a:rPr lang="en-US" sz="19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agli</a:t>
            </a:r>
            <a:r>
              <a:rPr lang="en-US" sz="19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adolescenti</a:t>
            </a:r>
            <a:r>
              <a:rPr lang="en-US" sz="19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e ai </a:t>
            </a:r>
            <a:r>
              <a:rPr lang="en-US" sz="19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genitori</a:t>
            </a:r>
            <a:r>
              <a:rPr lang="en-US" sz="19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</a:p>
          <a:p>
            <a:pPr algn="ctr">
              <a:lnSpc>
                <a:spcPts val="2293"/>
              </a:lnSpc>
            </a:pPr>
            <a:r>
              <a:rPr lang="en-US" sz="19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di </a:t>
            </a:r>
            <a:r>
              <a:rPr lang="en-US" sz="19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ricevere</a:t>
            </a:r>
            <a:r>
              <a:rPr lang="en-US" sz="19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una</a:t>
            </a:r>
            <a:r>
              <a:rPr lang="en-US" sz="19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informazione</a:t>
            </a:r>
            <a:r>
              <a:rPr lang="en-US" sz="19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qualificata</a:t>
            </a:r>
            <a:r>
              <a:rPr lang="en-US" sz="19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circa la salute del </a:t>
            </a:r>
            <a:r>
              <a:rPr lang="en-US" sz="19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pavimento</a:t>
            </a:r>
            <a:r>
              <a:rPr lang="en-US" sz="19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pelvico</a:t>
            </a:r>
            <a:endParaRPr lang="en-US" sz="1900" b="1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DC1DF-BE40-DD01-7BA3-B259E5398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magine 28">
            <a:extLst>
              <a:ext uri="{FF2B5EF4-FFF2-40B4-BE49-F238E27FC236}">
                <a16:creationId xmlns:a16="http://schemas.microsoft.com/office/drawing/2014/main" id="{85C39F73-9A8A-3E7D-70FC-223F605F5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273" y="4705652"/>
            <a:ext cx="7454127" cy="2076148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5DC016B8-7706-D498-792C-A881FF64AB96}"/>
              </a:ext>
            </a:extLst>
          </p:cNvPr>
          <p:cNvGrpSpPr/>
          <p:nvPr/>
        </p:nvGrpSpPr>
        <p:grpSpPr>
          <a:xfrm>
            <a:off x="2332052" y="1427135"/>
            <a:ext cx="4769776" cy="706465"/>
            <a:chOff x="0" y="0"/>
            <a:chExt cx="3772597" cy="660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7FB61A5-FADD-13AE-171A-9DBA7A88A0EC}"/>
                </a:ext>
              </a:extLst>
            </p:cNvPr>
            <p:cNvSpPr/>
            <p:nvPr/>
          </p:nvSpPr>
          <p:spPr>
            <a:xfrm>
              <a:off x="0" y="0"/>
              <a:ext cx="3772597" cy="660400"/>
            </a:xfrm>
            <a:custGeom>
              <a:avLst/>
              <a:gdLst/>
              <a:ahLst/>
              <a:cxnLst/>
              <a:rect l="l" t="t" r="r" b="b"/>
              <a:pathLst>
                <a:path w="3772597" h="660400">
                  <a:moveTo>
                    <a:pt x="364813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48137" y="0"/>
                  </a:lnTo>
                  <a:cubicBezTo>
                    <a:pt x="3716717" y="0"/>
                    <a:pt x="3772597" y="55880"/>
                    <a:pt x="3772597" y="124460"/>
                  </a:cubicBezTo>
                  <a:lnTo>
                    <a:pt x="3772597" y="535940"/>
                  </a:lnTo>
                  <a:cubicBezTo>
                    <a:pt x="3772597" y="604520"/>
                    <a:pt x="3716717" y="660400"/>
                    <a:pt x="3648137" y="66040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4DF65153-D67B-35EE-0027-607F8BC41157}"/>
              </a:ext>
            </a:extLst>
          </p:cNvPr>
          <p:cNvGrpSpPr/>
          <p:nvPr/>
        </p:nvGrpSpPr>
        <p:grpSpPr>
          <a:xfrm>
            <a:off x="653557" y="2560985"/>
            <a:ext cx="8406875" cy="1586290"/>
            <a:chOff x="0" y="0"/>
            <a:chExt cx="8110329" cy="118144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6DB0F5F-1F92-64A3-C006-90EEB10D1712}"/>
                </a:ext>
              </a:extLst>
            </p:cNvPr>
            <p:cNvSpPr/>
            <p:nvPr/>
          </p:nvSpPr>
          <p:spPr>
            <a:xfrm>
              <a:off x="0" y="0"/>
              <a:ext cx="8110329" cy="1181446"/>
            </a:xfrm>
            <a:custGeom>
              <a:avLst/>
              <a:gdLst/>
              <a:ahLst/>
              <a:cxnLst/>
              <a:rect l="l" t="t" r="r" b="b"/>
              <a:pathLst>
                <a:path w="8110329" h="1181446">
                  <a:moveTo>
                    <a:pt x="7985868" y="1181446"/>
                  </a:moveTo>
                  <a:lnTo>
                    <a:pt x="124460" y="1181446"/>
                  </a:lnTo>
                  <a:cubicBezTo>
                    <a:pt x="55880" y="1181446"/>
                    <a:pt x="0" y="1125566"/>
                    <a:pt x="0" y="10569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985868" y="0"/>
                  </a:lnTo>
                  <a:cubicBezTo>
                    <a:pt x="8054449" y="0"/>
                    <a:pt x="8110329" y="55880"/>
                    <a:pt x="8110329" y="124460"/>
                  </a:cubicBezTo>
                  <a:lnTo>
                    <a:pt x="8110329" y="1056986"/>
                  </a:lnTo>
                  <a:cubicBezTo>
                    <a:pt x="8110329" y="1125566"/>
                    <a:pt x="8054449" y="1181446"/>
                    <a:pt x="7985868" y="118144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08BA9B39-CBD4-3CF0-F2B3-22DA66455296}"/>
              </a:ext>
            </a:extLst>
          </p:cNvPr>
          <p:cNvSpPr/>
          <p:nvPr/>
        </p:nvSpPr>
        <p:spPr>
          <a:xfrm>
            <a:off x="6645335" y="5888065"/>
            <a:ext cx="4500303" cy="4500303"/>
          </a:xfrm>
          <a:custGeom>
            <a:avLst/>
            <a:gdLst/>
            <a:ahLst/>
            <a:cxnLst/>
            <a:rect l="l" t="t" r="r" b="b"/>
            <a:pathLst>
              <a:path w="4500303" h="4500303">
                <a:moveTo>
                  <a:pt x="0" y="0"/>
                </a:moveTo>
                <a:lnTo>
                  <a:pt x="4500302" y="0"/>
                </a:lnTo>
                <a:lnTo>
                  <a:pt x="4500302" y="4500303"/>
                </a:lnTo>
                <a:lnTo>
                  <a:pt x="0" y="45003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F490102D-5524-DA57-0A29-7098403D99A4}"/>
              </a:ext>
            </a:extLst>
          </p:cNvPr>
          <p:cNvSpPr txBox="1"/>
          <p:nvPr/>
        </p:nvSpPr>
        <p:spPr>
          <a:xfrm>
            <a:off x="2584812" y="1550245"/>
            <a:ext cx="4264256" cy="374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9"/>
              </a:lnSpc>
              <a:spcBef>
                <a:spcPct val="0"/>
              </a:spcBef>
            </a:pPr>
            <a:r>
              <a:rPr lang="en-US" sz="2400" b="1" spc="-37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SPORT E SALUTE PELVICA 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6E112DFB-B909-707F-F75E-02A3F21A0F50}"/>
              </a:ext>
            </a:extLst>
          </p:cNvPr>
          <p:cNvSpPr/>
          <p:nvPr/>
        </p:nvSpPr>
        <p:spPr>
          <a:xfrm>
            <a:off x="-2329636" y="-1682445"/>
            <a:ext cx="4181618" cy="4181618"/>
          </a:xfrm>
          <a:custGeom>
            <a:avLst/>
            <a:gdLst/>
            <a:ahLst/>
            <a:cxnLst/>
            <a:rect l="l" t="t" r="r" b="b"/>
            <a:pathLst>
              <a:path w="4181618" h="4181618">
                <a:moveTo>
                  <a:pt x="0" y="0"/>
                </a:moveTo>
                <a:lnTo>
                  <a:pt x="4181618" y="0"/>
                </a:lnTo>
                <a:lnTo>
                  <a:pt x="4181618" y="4181619"/>
                </a:lnTo>
                <a:lnTo>
                  <a:pt x="0" y="41816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C5BC0880-6BC6-FF73-ED83-02657336B094}"/>
              </a:ext>
            </a:extLst>
          </p:cNvPr>
          <p:cNvSpPr txBox="1"/>
          <p:nvPr/>
        </p:nvSpPr>
        <p:spPr>
          <a:xfrm>
            <a:off x="-2345472" y="166563"/>
            <a:ext cx="14055378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  <a:spcBef>
                <a:spcPct val="0"/>
              </a:spcBef>
            </a:pPr>
            <a:r>
              <a:rPr lang="en-US" sz="2515" b="1" spc="-37">
                <a:solidFill>
                  <a:srgbClr val="004AAD"/>
                </a:solidFill>
                <a:latin typeface="Garamond Bold"/>
                <a:ea typeface="Garamond Bold"/>
                <a:cs typeface="Garamond Bold"/>
                <a:sym typeface="Garamond Bold"/>
              </a:rPr>
              <a:t>RACCOMANDAZIONI 2024 SALUTE PELVICA FEMMINILE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61EFF8D4-AAD4-0432-A8A0-0304802FAFAF}"/>
              </a:ext>
            </a:extLst>
          </p:cNvPr>
          <p:cNvSpPr txBox="1"/>
          <p:nvPr/>
        </p:nvSpPr>
        <p:spPr>
          <a:xfrm>
            <a:off x="-76200" y="667614"/>
            <a:ext cx="9829800" cy="2079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45"/>
              </a:lnSpc>
              <a:spcBef>
                <a:spcPct val="0"/>
              </a:spcBef>
            </a:pPr>
            <a:r>
              <a:rPr lang="en-US" sz="1500" b="1" spc="-20" dirty="0">
                <a:solidFill>
                  <a:srgbClr val="004AAD"/>
                </a:solidFill>
                <a:latin typeface="Garamond"/>
                <a:ea typeface="Garamond"/>
                <a:cs typeface="Garamond"/>
                <a:sym typeface="Garamond"/>
              </a:rPr>
              <a:t>EDUCAZIONE PELVICA E PREVENZIONE DEI DANNI DEL PAVIMENTO PELVICO IN ETA’ SPORTIVA  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88E7C345-A41B-7016-A072-EE5D201B21B5}"/>
              </a:ext>
            </a:extLst>
          </p:cNvPr>
          <p:cNvSpPr txBox="1"/>
          <p:nvPr/>
        </p:nvSpPr>
        <p:spPr>
          <a:xfrm>
            <a:off x="3110457" y="2756349"/>
            <a:ext cx="299790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DCC28F76-13C8-2AA5-2251-B95778320AAD}"/>
              </a:ext>
            </a:extLst>
          </p:cNvPr>
          <p:cNvSpPr txBox="1"/>
          <p:nvPr/>
        </p:nvSpPr>
        <p:spPr>
          <a:xfrm>
            <a:off x="1714498" y="4961836"/>
            <a:ext cx="6362701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u="sng" dirty="0">
                <a:solidFill>
                  <a:srgbClr val="002060"/>
                </a:solidFill>
                <a:latin typeface="Garamond Bold" panose="020B0604020202020204" charset="0"/>
                <a:ea typeface="Open Sans"/>
                <a:cs typeface="Open Sans"/>
                <a:sym typeface="Open Sans"/>
              </a:rPr>
              <a:t>PER LE DONNE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aramond Bold" panose="020B0604020202020204" charset="0"/>
                <a:ea typeface="Open Sans"/>
                <a:cs typeface="Open Sans"/>
                <a:sym typeface="Open Sans"/>
              </a:rPr>
              <a:t>con un </a:t>
            </a:r>
            <a:r>
              <a:rPr lang="en-US" sz="2400" b="1" dirty="0" err="1">
                <a:solidFill>
                  <a:srgbClr val="002060"/>
                </a:solidFill>
                <a:latin typeface="Garamond Bold" panose="020B0604020202020204" charset="0"/>
                <a:ea typeface="Open Sans"/>
                <a:cs typeface="Open Sans"/>
                <a:sym typeface="Open Sans"/>
              </a:rPr>
              <a:t>pavimento</a:t>
            </a:r>
            <a:r>
              <a:rPr lang="en-US" sz="2400" b="1" dirty="0">
                <a:solidFill>
                  <a:srgbClr val="002060"/>
                </a:solidFill>
                <a:latin typeface="Garamond Bold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Garamond Bold" panose="020B0604020202020204" charset="0"/>
                <a:ea typeface="Open Sans"/>
                <a:cs typeface="Open Sans"/>
                <a:sym typeface="Open Sans"/>
              </a:rPr>
              <a:t>pelvico</a:t>
            </a:r>
            <a:r>
              <a:rPr lang="en-US" sz="2400" b="1" dirty="0">
                <a:solidFill>
                  <a:srgbClr val="002060"/>
                </a:solidFill>
                <a:latin typeface="Garamond Bold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Garamond Bold" panose="020B0604020202020204" charset="0"/>
                <a:ea typeface="Open Sans"/>
                <a:cs typeface="Open Sans"/>
                <a:sym typeface="Open Sans"/>
              </a:rPr>
              <a:t>sano</a:t>
            </a:r>
            <a:r>
              <a:rPr lang="en-US" sz="2400" b="1" dirty="0">
                <a:solidFill>
                  <a:srgbClr val="002060"/>
                </a:solidFill>
                <a:latin typeface="Garamond Bold" panose="020B0604020202020204" charset="0"/>
                <a:ea typeface="Open Sans"/>
                <a:cs typeface="Open Sans"/>
                <a:sym typeface="Open Sans"/>
              </a:rPr>
              <a:t> e </a:t>
            </a:r>
            <a:r>
              <a:rPr lang="en-US" sz="2400" b="1" dirty="0" err="1">
                <a:solidFill>
                  <a:srgbClr val="002060"/>
                </a:solidFill>
                <a:latin typeface="Garamond Bold" panose="020B0604020202020204" charset="0"/>
                <a:ea typeface="Open Sans"/>
                <a:cs typeface="Open Sans"/>
                <a:sym typeface="Open Sans"/>
              </a:rPr>
              <a:t>funzionale</a:t>
            </a:r>
            <a:r>
              <a:rPr lang="en-US" sz="2400" b="1" dirty="0">
                <a:solidFill>
                  <a:srgbClr val="002060"/>
                </a:solidFill>
                <a:latin typeface="Garamond Bold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Garamond Bold" panose="020B0604020202020204" charset="0"/>
                <a:ea typeface="Open Sans"/>
                <a:cs typeface="Open Sans"/>
                <a:sym typeface="Open Sans"/>
              </a:rPr>
              <a:t>l’attività</a:t>
            </a:r>
            <a:r>
              <a:rPr lang="en-US" sz="2400" b="1" dirty="0">
                <a:solidFill>
                  <a:srgbClr val="002060"/>
                </a:solidFill>
                <a:latin typeface="Garamond Bold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Garamond Bold" panose="020B0604020202020204" charset="0"/>
                <a:ea typeface="Open Sans"/>
                <a:cs typeface="Open Sans"/>
                <a:sym typeface="Open Sans"/>
              </a:rPr>
              <a:t>sportiva</a:t>
            </a:r>
            <a:r>
              <a:rPr lang="en-US" sz="2400" b="1" dirty="0">
                <a:solidFill>
                  <a:srgbClr val="002060"/>
                </a:solidFill>
                <a:latin typeface="Garamond Bold" panose="020B0604020202020204" charset="0"/>
                <a:ea typeface="Open Sans"/>
                <a:cs typeface="Open Sans"/>
                <a:sym typeface="Open Sans"/>
              </a:rPr>
              <a:t> non influenza la </a:t>
            </a:r>
            <a:r>
              <a:rPr lang="en-US" sz="2400" b="1" dirty="0" err="1">
                <a:solidFill>
                  <a:srgbClr val="002060"/>
                </a:solidFill>
                <a:latin typeface="Garamond Bold" panose="020B0604020202020204" charset="0"/>
                <a:ea typeface="Open Sans"/>
                <a:cs typeface="Open Sans"/>
                <a:sym typeface="Open Sans"/>
              </a:rPr>
              <a:t>funzionalità</a:t>
            </a:r>
            <a:r>
              <a:rPr lang="en-US" sz="2400" b="1" dirty="0">
                <a:solidFill>
                  <a:srgbClr val="002060"/>
                </a:solidFill>
                <a:latin typeface="Garamond Bold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Garamond Bold" panose="020B0604020202020204" charset="0"/>
                <a:ea typeface="Open Sans"/>
                <a:cs typeface="Open Sans"/>
                <a:sym typeface="Open Sans"/>
              </a:rPr>
              <a:t>della</a:t>
            </a:r>
            <a:r>
              <a:rPr lang="en-US" sz="2400" b="1" dirty="0">
                <a:solidFill>
                  <a:srgbClr val="002060"/>
                </a:solidFill>
                <a:latin typeface="Garamond Bold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Garamond Bold" panose="020B0604020202020204" charset="0"/>
                <a:ea typeface="Open Sans"/>
                <a:cs typeface="Open Sans"/>
                <a:sym typeface="Open Sans"/>
              </a:rPr>
              <a:t>muscolatura</a:t>
            </a:r>
            <a:r>
              <a:rPr lang="en-US" sz="2400" b="1" dirty="0">
                <a:solidFill>
                  <a:srgbClr val="002060"/>
                </a:solidFill>
                <a:latin typeface="Garamond Bold" panose="020B0604020202020204" charset="0"/>
                <a:ea typeface="Open Sans"/>
                <a:cs typeface="Open Sans"/>
                <a:sym typeface="Open Sans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Garamond Bold" panose="020B0604020202020204" charset="0"/>
                <a:ea typeface="Open Sans"/>
                <a:cs typeface="Open Sans"/>
                <a:sym typeface="Open Sans"/>
              </a:rPr>
              <a:t>pelvi-perineale</a:t>
            </a:r>
            <a:r>
              <a:rPr lang="en-US" sz="2400" b="1" dirty="0">
                <a:solidFill>
                  <a:srgbClr val="002060"/>
                </a:solidFill>
                <a:latin typeface="Garamond Bold" panose="020B0604020202020204" charset="0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B3164153-AC78-1941-2A5D-CAC3A3F72CD3}"/>
              </a:ext>
            </a:extLst>
          </p:cNvPr>
          <p:cNvSpPr txBox="1"/>
          <p:nvPr/>
        </p:nvSpPr>
        <p:spPr>
          <a:xfrm>
            <a:off x="653557" y="2926558"/>
            <a:ext cx="8300085" cy="777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L’ORGANIZZAZIONE MONDIALE DELLA SANITA’ (OMS) </a:t>
            </a:r>
          </a:p>
          <a:p>
            <a:pPr algn="ctr">
              <a:spcBef>
                <a:spcPct val="0"/>
              </a:spcBef>
            </a:pPr>
            <a:endParaRPr lang="en-US" sz="1050" b="1" spc="-19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algn="ctr">
              <a:spcBef>
                <a:spcPct val="0"/>
              </a:spcBef>
            </a:pPr>
            <a:r>
              <a:rPr lang="en-US" sz="200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ESORTA A PRATICARE SPORT POICHE’ PRODUCE SALUTE</a:t>
            </a:r>
          </a:p>
        </p:txBody>
      </p:sp>
    </p:spTree>
    <p:extLst>
      <p:ext uri="{BB962C8B-B14F-4D97-AF65-F5344CB8AC3E}">
        <p14:creationId xmlns:p14="http://schemas.microsoft.com/office/powerpoint/2010/main" val="1622319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32053" y="1093969"/>
            <a:ext cx="4769776" cy="834958"/>
            <a:chOff x="0" y="0"/>
            <a:chExt cx="3772597" cy="660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72597" cy="660400"/>
            </a:xfrm>
            <a:custGeom>
              <a:avLst/>
              <a:gdLst/>
              <a:ahLst/>
              <a:cxnLst/>
              <a:rect l="l" t="t" r="r" b="b"/>
              <a:pathLst>
                <a:path w="3772597" h="660400">
                  <a:moveTo>
                    <a:pt x="364813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48137" y="0"/>
                  </a:lnTo>
                  <a:cubicBezTo>
                    <a:pt x="3716717" y="0"/>
                    <a:pt x="3772597" y="55880"/>
                    <a:pt x="3772597" y="124460"/>
                  </a:cubicBezTo>
                  <a:lnTo>
                    <a:pt x="3772597" y="535940"/>
                  </a:lnTo>
                  <a:cubicBezTo>
                    <a:pt x="3772597" y="604520"/>
                    <a:pt x="3716717" y="660400"/>
                    <a:pt x="3648137" y="66040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Freeform 6"/>
          <p:cNvSpPr/>
          <p:nvPr/>
        </p:nvSpPr>
        <p:spPr>
          <a:xfrm>
            <a:off x="6645335" y="5888065"/>
            <a:ext cx="4500303" cy="4500303"/>
          </a:xfrm>
          <a:custGeom>
            <a:avLst/>
            <a:gdLst/>
            <a:ahLst/>
            <a:cxnLst/>
            <a:rect l="l" t="t" r="r" b="b"/>
            <a:pathLst>
              <a:path w="4500303" h="4500303">
                <a:moveTo>
                  <a:pt x="0" y="0"/>
                </a:moveTo>
                <a:lnTo>
                  <a:pt x="4500302" y="0"/>
                </a:lnTo>
                <a:lnTo>
                  <a:pt x="4500302" y="4500303"/>
                </a:lnTo>
                <a:lnTo>
                  <a:pt x="0" y="45003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xtBox 7"/>
          <p:cNvSpPr txBox="1"/>
          <p:nvPr/>
        </p:nvSpPr>
        <p:spPr>
          <a:xfrm>
            <a:off x="2584812" y="1322807"/>
            <a:ext cx="4264256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9"/>
              </a:lnSpc>
              <a:spcBef>
                <a:spcPct val="0"/>
              </a:spcBef>
            </a:pPr>
            <a:r>
              <a:rPr lang="en-US" sz="2524" b="1" spc="-37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SPORT E SALUTE PELVICA </a:t>
            </a:r>
          </a:p>
        </p:txBody>
      </p:sp>
      <p:sp>
        <p:nvSpPr>
          <p:cNvPr id="8" name="Freeform 8"/>
          <p:cNvSpPr/>
          <p:nvPr/>
        </p:nvSpPr>
        <p:spPr>
          <a:xfrm>
            <a:off x="-2329636" y="-1682445"/>
            <a:ext cx="4181618" cy="4181618"/>
          </a:xfrm>
          <a:custGeom>
            <a:avLst/>
            <a:gdLst/>
            <a:ahLst/>
            <a:cxnLst/>
            <a:rect l="l" t="t" r="r" b="b"/>
            <a:pathLst>
              <a:path w="4181618" h="4181618">
                <a:moveTo>
                  <a:pt x="0" y="0"/>
                </a:moveTo>
                <a:lnTo>
                  <a:pt x="4181618" y="0"/>
                </a:lnTo>
                <a:lnTo>
                  <a:pt x="4181618" y="4181619"/>
                </a:lnTo>
                <a:lnTo>
                  <a:pt x="0" y="41816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TextBox 9"/>
          <p:cNvSpPr txBox="1"/>
          <p:nvPr/>
        </p:nvSpPr>
        <p:spPr>
          <a:xfrm>
            <a:off x="-2345472" y="166563"/>
            <a:ext cx="14055378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  <a:spcBef>
                <a:spcPct val="0"/>
              </a:spcBef>
            </a:pPr>
            <a:r>
              <a:rPr lang="en-US" sz="2515" b="1" spc="-37" dirty="0">
                <a:solidFill>
                  <a:srgbClr val="004AAD"/>
                </a:solidFill>
                <a:latin typeface="Garamond Bold"/>
                <a:ea typeface="Garamond Bold"/>
                <a:cs typeface="Garamond Bold"/>
                <a:sym typeface="Garamond Bold"/>
              </a:rPr>
              <a:t>RACCOMANDAZIONI 2024 SALUTE PELVICA FEMMINILE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76200" y="667614"/>
            <a:ext cx="9829800" cy="2079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45"/>
              </a:lnSpc>
              <a:spcBef>
                <a:spcPct val="0"/>
              </a:spcBef>
            </a:pPr>
            <a:r>
              <a:rPr lang="en-US" sz="1500" b="1" spc="-20" dirty="0">
                <a:solidFill>
                  <a:srgbClr val="004AAD"/>
                </a:solidFill>
                <a:latin typeface="Garamond"/>
                <a:ea typeface="Garamond"/>
                <a:cs typeface="Garamond"/>
                <a:sym typeface="Garamond"/>
              </a:rPr>
              <a:t>EDUCAZIONE PELVICA E PREVENZIONE DEI DANNI DEL PAVIMENTO PELVICO IN ETA’ SPORTIVA 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5257800" y="2257047"/>
            <a:ext cx="3733800" cy="2848353"/>
            <a:chOff x="0" y="0"/>
            <a:chExt cx="3616466" cy="180232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616466" cy="1802329"/>
            </a:xfrm>
            <a:custGeom>
              <a:avLst/>
              <a:gdLst/>
              <a:ahLst/>
              <a:cxnLst/>
              <a:rect l="l" t="t" r="r" b="b"/>
              <a:pathLst>
                <a:path w="3616466" h="1802329">
                  <a:moveTo>
                    <a:pt x="3492006" y="1802329"/>
                  </a:moveTo>
                  <a:lnTo>
                    <a:pt x="124460" y="1802329"/>
                  </a:lnTo>
                  <a:cubicBezTo>
                    <a:pt x="55880" y="1802329"/>
                    <a:pt x="0" y="1746449"/>
                    <a:pt x="0" y="16778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92006" y="0"/>
                  </a:lnTo>
                  <a:cubicBezTo>
                    <a:pt x="3560586" y="0"/>
                    <a:pt x="3616466" y="55880"/>
                    <a:pt x="3616466" y="124460"/>
                  </a:cubicBezTo>
                  <a:lnTo>
                    <a:pt x="3616466" y="1677869"/>
                  </a:lnTo>
                  <a:cubicBezTo>
                    <a:pt x="3616466" y="1746449"/>
                    <a:pt x="3560586" y="1802329"/>
                    <a:pt x="3492006" y="1802329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333999" y="2499173"/>
            <a:ext cx="3440524" cy="2818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b="1" spc="-17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SPORT AD ALTO IMPATTO SUL PAVIMENTO PELVICO</a:t>
            </a:r>
          </a:p>
          <a:p>
            <a:pPr algn="ctr">
              <a:lnSpc>
                <a:spcPts val="1432"/>
              </a:lnSpc>
            </a:pPr>
            <a:endParaRPr lang="en-US" sz="2000" b="1" spc="-17" dirty="0">
              <a:solidFill>
                <a:srgbClr val="004AAD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128868" lvl="1" algn="ctr"/>
            <a:r>
              <a:rPr lang="en-US" sz="2000" b="1" spc="-17" dirty="0">
                <a:solidFill>
                  <a:srgbClr val="004AAD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2100" b="1" spc="-17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pallavolo</a:t>
            </a:r>
            <a:endParaRPr lang="en-US" sz="2100" b="1" spc="-17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128868" lvl="1" algn="ctr"/>
            <a:r>
              <a:rPr lang="en-US" sz="2100" b="1" spc="-17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atletica</a:t>
            </a:r>
            <a:r>
              <a:rPr lang="en-US" sz="2100" b="1" spc="-17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</a:p>
          <a:p>
            <a:pPr marL="128868" lvl="1" algn="ctr"/>
            <a:r>
              <a:rPr lang="en-US" sz="2100" b="1" spc="-17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2100" b="1" spc="-17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pesistica</a:t>
            </a:r>
            <a:endParaRPr lang="en-US" sz="2100" b="1" spc="-17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128868" lvl="1" algn="ctr"/>
            <a:r>
              <a:rPr lang="en-US" sz="2100" b="1" spc="-17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2100" b="1" spc="-17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crossfit</a:t>
            </a:r>
            <a:endParaRPr lang="en-US" sz="2100" b="1" spc="-17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128868" lvl="1" algn="ctr"/>
            <a:r>
              <a:rPr lang="en-US" sz="2100" b="1" spc="-17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ginnastica</a:t>
            </a:r>
            <a:r>
              <a:rPr lang="en-US" sz="2100" b="1" spc="-17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2100" b="1" spc="-17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artistica</a:t>
            </a:r>
            <a:endParaRPr lang="en-US" sz="2100" b="1" spc="-17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algn="ctr">
              <a:lnSpc>
                <a:spcPts val="1432"/>
              </a:lnSpc>
            </a:pPr>
            <a:endParaRPr lang="en-US" sz="1193" b="1" spc="-17" dirty="0">
              <a:solidFill>
                <a:srgbClr val="004AAD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algn="ctr">
              <a:lnSpc>
                <a:spcPts val="684"/>
              </a:lnSpc>
            </a:pPr>
            <a:endParaRPr lang="en-US" sz="1193" b="1" spc="-17" dirty="0">
              <a:solidFill>
                <a:srgbClr val="004AAD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algn="ctr">
              <a:lnSpc>
                <a:spcPts val="684"/>
              </a:lnSpc>
            </a:pPr>
            <a:endParaRPr lang="en-US" sz="1193" b="1" spc="-17" dirty="0">
              <a:solidFill>
                <a:srgbClr val="004AAD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algn="ctr">
              <a:lnSpc>
                <a:spcPts val="684"/>
              </a:lnSpc>
              <a:spcBef>
                <a:spcPct val="0"/>
              </a:spcBef>
            </a:pPr>
            <a:endParaRPr lang="en-US" sz="1193" b="1" spc="-17" dirty="0">
              <a:solidFill>
                <a:srgbClr val="004AAD"/>
              </a:solidFill>
              <a:latin typeface="Garamond Bold"/>
              <a:ea typeface="Garamond Bold"/>
              <a:cs typeface="Garamond Bold"/>
              <a:sym typeface="Garamond Bold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09600" y="2286000"/>
            <a:ext cx="3619741" cy="2819400"/>
            <a:chOff x="0" y="0"/>
            <a:chExt cx="3904957" cy="174446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904957" cy="1744463"/>
            </a:xfrm>
            <a:custGeom>
              <a:avLst/>
              <a:gdLst/>
              <a:ahLst/>
              <a:cxnLst/>
              <a:rect l="l" t="t" r="r" b="b"/>
              <a:pathLst>
                <a:path w="3904957" h="1744463">
                  <a:moveTo>
                    <a:pt x="3780497" y="1744463"/>
                  </a:moveTo>
                  <a:lnTo>
                    <a:pt x="124460" y="1744463"/>
                  </a:lnTo>
                  <a:cubicBezTo>
                    <a:pt x="55880" y="1744463"/>
                    <a:pt x="0" y="1688583"/>
                    <a:pt x="0" y="16200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780497" y="0"/>
                  </a:lnTo>
                  <a:cubicBezTo>
                    <a:pt x="3849077" y="0"/>
                    <a:pt x="3904957" y="55880"/>
                    <a:pt x="3904957" y="124460"/>
                  </a:cubicBezTo>
                  <a:lnTo>
                    <a:pt x="3904957" y="1620003"/>
                  </a:lnTo>
                  <a:cubicBezTo>
                    <a:pt x="3904957" y="1688583"/>
                    <a:pt x="3849077" y="1744463"/>
                    <a:pt x="3780497" y="1744463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85800" y="2499173"/>
            <a:ext cx="3429000" cy="2890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b="1" spc="-17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SPORT A BASSO IMPATTO SUL PAVIMENTO PELVICO</a:t>
            </a:r>
          </a:p>
          <a:p>
            <a:pPr algn="ctr"/>
            <a:endParaRPr lang="en-US" b="1" spc="-17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128868" lvl="1" algn="ctr"/>
            <a:r>
              <a:rPr lang="en-US" sz="2100" b="1" spc="-17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yoga</a:t>
            </a:r>
          </a:p>
          <a:p>
            <a:pPr marL="128868" lvl="1" algn="ctr"/>
            <a:r>
              <a:rPr lang="en-US" sz="2100" b="1" spc="-17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camminata</a:t>
            </a:r>
            <a:endParaRPr lang="en-US" sz="2100" b="1" spc="-17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128868" lvl="1" algn="ctr"/>
            <a:r>
              <a:rPr lang="en-US" sz="2100" b="1" spc="-17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nuoto</a:t>
            </a:r>
            <a:endParaRPr lang="en-US" sz="2100" b="1" spc="-17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128868" lvl="1" algn="ctr"/>
            <a:r>
              <a:rPr lang="en-US" sz="2100" b="1" spc="-17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ellittica</a:t>
            </a:r>
            <a:endParaRPr lang="en-US" sz="2100" b="1" spc="-17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128868" lvl="1" algn="ctr"/>
            <a:r>
              <a:rPr lang="en-US" sz="2100" b="1" spc="-17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pilates</a:t>
            </a:r>
            <a:endParaRPr lang="en-US" sz="2100" b="1" spc="-17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algn="ctr">
              <a:lnSpc>
                <a:spcPts val="1152"/>
              </a:lnSpc>
            </a:pPr>
            <a:endParaRPr lang="en-US" sz="1193" b="1" spc="-17" dirty="0">
              <a:solidFill>
                <a:srgbClr val="004AAD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algn="ctr">
              <a:lnSpc>
                <a:spcPts val="684"/>
              </a:lnSpc>
            </a:pPr>
            <a:endParaRPr lang="en-US" sz="1193" b="1" spc="-17" dirty="0">
              <a:solidFill>
                <a:srgbClr val="004AAD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algn="ctr">
              <a:lnSpc>
                <a:spcPts val="684"/>
              </a:lnSpc>
            </a:pPr>
            <a:endParaRPr lang="en-US" sz="1193" b="1" spc="-17" dirty="0">
              <a:solidFill>
                <a:srgbClr val="004AAD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algn="ctr">
              <a:lnSpc>
                <a:spcPts val="684"/>
              </a:lnSpc>
              <a:spcBef>
                <a:spcPct val="0"/>
              </a:spcBef>
            </a:pPr>
            <a:endParaRPr lang="en-US" sz="1193" b="1" spc="-17" dirty="0">
              <a:solidFill>
                <a:srgbClr val="004AAD"/>
              </a:solidFill>
              <a:latin typeface="Garamond Bold"/>
              <a:ea typeface="Garamond Bold"/>
              <a:cs typeface="Garamond Bold"/>
              <a:sym typeface="Garamond Bold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7D108478-779C-701F-D8FF-7E23DDA9C3C2}"/>
              </a:ext>
            </a:extLst>
          </p:cNvPr>
          <p:cNvGrpSpPr/>
          <p:nvPr/>
        </p:nvGrpSpPr>
        <p:grpSpPr>
          <a:xfrm>
            <a:off x="1333500" y="5334591"/>
            <a:ext cx="7086600" cy="1675564"/>
            <a:chOff x="0" y="0"/>
            <a:chExt cx="7349920" cy="96229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3BD4B49-5A0D-35B9-5A4E-A2851B63B3C7}"/>
                </a:ext>
              </a:extLst>
            </p:cNvPr>
            <p:cNvSpPr/>
            <p:nvPr/>
          </p:nvSpPr>
          <p:spPr>
            <a:xfrm>
              <a:off x="0" y="0"/>
              <a:ext cx="7349920" cy="962291"/>
            </a:xfrm>
            <a:custGeom>
              <a:avLst/>
              <a:gdLst/>
              <a:ahLst/>
              <a:cxnLst/>
              <a:rect l="l" t="t" r="r" b="b"/>
              <a:pathLst>
                <a:path w="7349920" h="962291">
                  <a:moveTo>
                    <a:pt x="7225461" y="962291"/>
                  </a:moveTo>
                  <a:lnTo>
                    <a:pt x="124460" y="962291"/>
                  </a:lnTo>
                  <a:cubicBezTo>
                    <a:pt x="55880" y="962291"/>
                    <a:pt x="0" y="906411"/>
                    <a:pt x="0" y="83783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25461" y="0"/>
                  </a:lnTo>
                  <a:cubicBezTo>
                    <a:pt x="7294040" y="0"/>
                    <a:pt x="7349920" y="55880"/>
                    <a:pt x="7349920" y="124460"/>
                  </a:cubicBezTo>
                  <a:lnTo>
                    <a:pt x="7349920" y="837831"/>
                  </a:lnTo>
                  <a:cubicBezTo>
                    <a:pt x="7349920" y="906411"/>
                    <a:pt x="7294040" y="962291"/>
                    <a:pt x="7225461" y="96229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50B85BB0-3FFB-DBBC-63BF-D9B22B70917B}"/>
              </a:ext>
            </a:extLst>
          </p:cNvPr>
          <p:cNvSpPr txBox="1"/>
          <p:nvPr/>
        </p:nvSpPr>
        <p:spPr>
          <a:xfrm>
            <a:off x="1524000" y="5433520"/>
            <a:ext cx="6781800" cy="1587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93"/>
              </a:lnSpc>
            </a:pPr>
            <a:r>
              <a:rPr lang="en-US" sz="18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LE PALESTRE ED ATTIVITA’ SPORTIVE</a:t>
            </a:r>
          </a:p>
          <a:p>
            <a:pPr>
              <a:lnSpc>
                <a:spcPts val="2293"/>
              </a:lnSpc>
            </a:pPr>
            <a:r>
              <a:rPr lang="en-US" sz="18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DOVREBBERO AVERE UN’OSTETRICA DI RIFERIMENTO</a:t>
            </a:r>
          </a:p>
          <a:p>
            <a:pPr algn="ctr">
              <a:lnSpc>
                <a:spcPts val="2293"/>
              </a:lnSpc>
            </a:pPr>
            <a:r>
              <a:rPr lang="en-US" sz="18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per </a:t>
            </a:r>
            <a:r>
              <a:rPr lang="en-US" sz="18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consentire</a:t>
            </a:r>
            <a:r>
              <a:rPr lang="en-US" sz="18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alle </a:t>
            </a:r>
            <a:r>
              <a:rPr lang="en-US" sz="18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donne</a:t>
            </a:r>
            <a:r>
              <a:rPr lang="en-US" sz="18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8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ogni</a:t>
            </a:r>
            <a:r>
              <a:rPr lang="en-US" sz="18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età</a:t>
            </a:r>
            <a:r>
              <a:rPr lang="en-US" sz="18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, di </a:t>
            </a:r>
            <a:r>
              <a:rPr lang="en-US" sz="18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ricevere</a:t>
            </a:r>
            <a:r>
              <a:rPr lang="en-US" sz="18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una</a:t>
            </a:r>
            <a:r>
              <a:rPr lang="en-US" sz="18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informazione</a:t>
            </a:r>
            <a:r>
              <a:rPr lang="en-US" sz="18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qualificata</a:t>
            </a:r>
            <a:r>
              <a:rPr lang="en-US" sz="18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circa la salute del </a:t>
            </a:r>
            <a:r>
              <a:rPr lang="en-US" sz="18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pavimento</a:t>
            </a:r>
            <a:r>
              <a:rPr lang="en-US" sz="18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pelvico</a:t>
            </a:r>
            <a:endParaRPr lang="en-US" sz="1800" b="1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ctr">
              <a:lnSpc>
                <a:spcPts val="2293"/>
              </a:lnSpc>
            </a:pPr>
            <a:r>
              <a:rPr lang="en-US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prima di </a:t>
            </a:r>
            <a:r>
              <a:rPr lang="en-US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praticare</a:t>
            </a:r>
            <a:r>
              <a:rPr lang="en-US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sport</a:t>
            </a:r>
            <a:endParaRPr lang="en-US" sz="1800" b="1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>
            <a:extLst>
              <a:ext uri="{FF2B5EF4-FFF2-40B4-BE49-F238E27FC236}">
                <a16:creationId xmlns:a16="http://schemas.microsoft.com/office/drawing/2014/main" id="{FB32D7EB-2D41-F658-A4D1-D4B7C85B47BF}"/>
              </a:ext>
            </a:extLst>
          </p:cNvPr>
          <p:cNvGrpSpPr/>
          <p:nvPr/>
        </p:nvGrpSpPr>
        <p:grpSpPr>
          <a:xfrm>
            <a:off x="417709" y="1600201"/>
            <a:ext cx="8839200" cy="1855581"/>
            <a:chOff x="0" y="-10856"/>
            <a:chExt cx="4823993" cy="752179"/>
          </a:xfrm>
        </p:grpSpPr>
        <p:sp>
          <p:nvSpPr>
            <p:cNvPr id="3" name="Freeform 24">
              <a:extLst>
                <a:ext uri="{FF2B5EF4-FFF2-40B4-BE49-F238E27FC236}">
                  <a16:creationId xmlns:a16="http://schemas.microsoft.com/office/drawing/2014/main" id="{C7243FBD-0C40-F36A-F027-9FC5FE30D9E7}"/>
                </a:ext>
              </a:extLst>
            </p:cNvPr>
            <p:cNvSpPr/>
            <p:nvPr/>
          </p:nvSpPr>
          <p:spPr>
            <a:xfrm>
              <a:off x="0" y="-10856"/>
              <a:ext cx="4823993" cy="752179"/>
            </a:xfrm>
            <a:custGeom>
              <a:avLst/>
              <a:gdLst/>
              <a:ahLst/>
              <a:cxnLst/>
              <a:rect l="l" t="t" r="r" b="b"/>
              <a:pathLst>
                <a:path w="4823993" h="741323">
                  <a:moveTo>
                    <a:pt x="4699533" y="741323"/>
                  </a:moveTo>
                  <a:lnTo>
                    <a:pt x="124460" y="741323"/>
                  </a:lnTo>
                  <a:cubicBezTo>
                    <a:pt x="55880" y="741323"/>
                    <a:pt x="0" y="685443"/>
                    <a:pt x="0" y="61686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99533" y="0"/>
                  </a:lnTo>
                  <a:cubicBezTo>
                    <a:pt x="4768113" y="0"/>
                    <a:pt x="4823993" y="55880"/>
                    <a:pt x="4823993" y="124460"/>
                  </a:cubicBezTo>
                  <a:lnTo>
                    <a:pt x="4823993" y="616863"/>
                  </a:lnTo>
                  <a:cubicBezTo>
                    <a:pt x="4823993" y="685443"/>
                    <a:pt x="4768113" y="741323"/>
                    <a:pt x="4699533" y="74132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467A9C0-E30D-8D18-1E4E-D3306CAC18CA}"/>
              </a:ext>
            </a:extLst>
          </p:cNvPr>
          <p:cNvSpPr txBox="1"/>
          <p:nvPr/>
        </p:nvSpPr>
        <p:spPr>
          <a:xfrm>
            <a:off x="685800" y="1752600"/>
            <a:ext cx="8303018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900" b="1" spc="-2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Durante </a:t>
            </a:r>
            <a:r>
              <a:rPr lang="en-US" sz="1900" b="1" spc="-20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l’attività</a:t>
            </a:r>
            <a:r>
              <a:rPr lang="en-US" sz="1900" b="1" spc="-2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1900" b="1" spc="-20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sportiva</a:t>
            </a:r>
            <a:r>
              <a:rPr lang="en-US" sz="1900" b="1" spc="-2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il </a:t>
            </a:r>
            <a:r>
              <a:rPr lang="en-US" sz="1900" b="1" spc="-20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pavimento</a:t>
            </a:r>
            <a:r>
              <a:rPr lang="en-US" sz="1900" b="1" spc="-2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1900" b="1" spc="-20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pelvico</a:t>
            </a:r>
            <a:r>
              <a:rPr lang="en-US" sz="1900" b="1" spc="-2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1900" b="1" spc="-20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deve</a:t>
            </a:r>
            <a:r>
              <a:rPr lang="en-US" sz="1900" b="1" spc="-2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1900" b="1" spc="-20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essere</a:t>
            </a:r>
            <a:r>
              <a:rPr lang="en-US" sz="1900" b="1" spc="-2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1900" b="1" spc="-20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attivato</a:t>
            </a:r>
            <a:r>
              <a:rPr lang="en-US" sz="1900" b="1" spc="-2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</a:p>
          <a:p>
            <a:pPr algn="ctr"/>
            <a:r>
              <a:rPr lang="en-US" sz="1900" b="1" spc="-2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per </a:t>
            </a:r>
            <a:r>
              <a:rPr lang="en-US" sz="1900" b="1" spc="-20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contrastare</a:t>
            </a:r>
            <a:r>
              <a:rPr lang="en-US" sz="1900" b="1" spc="-2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la </a:t>
            </a:r>
            <a:r>
              <a:rPr lang="en-US" sz="1900" b="1" spc="-20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spinta</a:t>
            </a:r>
            <a:r>
              <a:rPr lang="en-US" sz="1900" b="1" spc="-2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verso il basso </a:t>
            </a:r>
            <a:r>
              <a:rPr lang="en-US" sz="1900" b="1" spc="-20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dei</a:t>
            </a:r>
            <a:r>
              <a:rPr lang="en-US" sz="1900" b="1" spc="-2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1900" b="1" spc="-20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visceri</a:t>
            </a:r>
            <a:r>
              <a:rPr lang="en-US" sz="1900" b="1" spc="-2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1900" b="1" spc="-20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pelvici</a:t>
            </a:r>
            <a:r>
              <a:rPr lang="en-US" sz="1900" b="1" spc="-2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.</a:t>
            </a:r>
          </a:p>
          <a:p>
            <a:pPr algn="ctr"/>
            <a:r>
              <a:rPr lang="en-US" sz="1900" b="1" spc="-2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</a:p>
          <a:p>
            <a:pPr algn="ctr"/>
            <a:r>
              <a:rPr lang="en-US" sz="1900" b="1" spc="-2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Se </a:t>
            </a:r>
            <a:r>
              <a:rPr lang="en-US" sz="1900" b="1" spc="-20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ciò</a:t>
            </a:r>
            <a:r>
              <a:rPr lang="en-US" sz="1900" b="1" spc="-2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non </a:t>
            </a:r>
            <a:r>
              <a:rPr lang="en-US" sz="1900" b="1" spc="-20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accade</a:t>
            </a:r>
            <a:r>
              <a:rPr lang="en-US" sz="1900" b="1" spc="-2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1900" b="1" spc="-20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si</a:t>
            </a:r>
            <a:r>
              <a:rPr lang="en-US" sz="1900" b="1" spc="-2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1900" b="1" spc="-20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manifesteranno</a:t>
            </a:r>
            <a:r>
              <a:rPr lang="en-US" sz="1900" b="1" spc="-2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1900" b="1" spc="-20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disfunzioni</a:t>
            </a:r>
            <a:r>
              <a:rPr lang="en-US" sz="1900" b="1" spc="-2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1900" b="1" spc="-20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muscolari</a:t>
            </a:r>
            <a:r>
              <a:rPr lang="en-US" sz="1900" b="1" spc="-2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(</a:t>
            </a:r>
            <a:r>
              <a:rPr lang="en-US" sz="1900" b="1" spc="-20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ipotono</a:t>
            </a:r>
            <a:r>
              <a:rPr lang="en-US" sz="1900" b="1" spc="-2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o </a:t>
            </a:r>
            <a:r>
              <a:rPr lang="en-US" sz="1900" b="1" spc="-20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ipertono</a:t>
            </a:r>
            <a:r>
              <a:rPr lang="en-US" sz="1900" b="1" spc="-2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) e </a:t>
            </a:r>
            <a:r>
              <a:rPr lang="en-US" sz="1900" b="1" spc="-20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indebolimento</a:t>
            </a:r>
            <a:r>
              <a:rPr lang="en-US" sz="1900" b="1" spc="-2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1900" b="1" spc="-20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degli</a:t>
            </a:r>
            <a:r>
              <a:rPr lang="en-US" sz="1900" b="1" spc="-2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1900" b="1" spc="-20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organi</a:t>
            </a:r>
            <a:r>
              <a:rPr lang="en-US" sz="1900" b="1" spc="-2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di </a:t>
            </a:r>
            <a:r>
              <a:rPr lang="en-US" sz="1900" b="1" spc="-20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sostegno</a:t>
            </a:r>
            <a:r>
              <a:rPr lang="en-US" sz="1900" b="1" spc="-2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(</a:t>
            </a:r>
            <a:r>
              <a:rPr lang="en-US" sz="1900" b="1" spc="-20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legamenti</a:t>
            </a:r>
            <a:r>
              <a:rPr lang="en-US" sz="1900" b="1" spc="-2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e fascia </a:t>
            </a:r>
            <a:r>
              <a:rPr lang="en-US" sz="1900" b="1" spc="-20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endopelvica</a:t>
            </a:r>
            <a:r>
              <a:rPr lang="en-US" sz="1900" b="1" spc="-2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)</a:t>
            </a:r>
            <a:endParaRPr lang="it-IT" sz="1900" dirty="0">
              <a:solidFill>
                <a:srgbClr val="002060"/>
              </a:solidFill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292311" y="3831773"/>
            <a:ext cx="4500302" cy="3341877"/>
            <a:chOff x="0" y="0"/>
            <a:chExt cx="5259355" cy="131341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259355" cy="1313416"/>
            </a:xfrm>
            <a:custGeom>
              <a:avLst/>
              <a:gdLst/>
              <a:ahLst/>
              <a:cxnLst/>
              <a:rect l="l" t="t" r="r" b="b"/>
              <a:pathLst>
                <a:path w="5259355" h="1313416">
                  <a:moveTo>
                    <a:pt x="5134895" y="1313416"/>
                  </a:moveTo>
                  <a:lnTo>
                    <a:pt x="124460" y="1313416"/>
                  </a:lnTo>
                  <a:cubicBezTo>
                    <a:pt x="55880" y="1313416"/>
                    <a:pt x="0" y="1257536"/>
                    <a:pt x="0" y="11889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34895" y="0"/>
                  </a:lnTo>
                  <a:cubicBezTo>
                    <a:pt x="5203475" y="0"/>
                    <a:pt x="5259355" y="55880"/>
                    <a:pt x="5259355" y="124460"/>
                  </a:cubicBezTo>
                  <a:lnTo>
                    <a:pt x="5259355" y="1188956"/>
                  </a:lnTo>
                  <a:cubicBezTo>
                    <a:pt x="5259355" y="1257536"/>
                    <a:pt x="5203475" y="1313416"/>
                    <a:pt x="5134895" y="1313416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E67367E-2969-FCC2-4B8A-CABAD7FA8E3C}"/>
              </a:ext>
            </a:extLst>
          </p:cNvPr>
          <p:cNvSpPr txBox="1"/>
          <p:nvPr/>
        </p:nvSpPr>
        <p:spPr>
          <a:xfrm>
            <a:off x="332743" y="3918857"/>
            <a:ext cx="4419438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9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In </a:t>
            </a:r>
            <a:r>
              <a:rPr lang="en-US" sz="19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caso</a:t>
            </a:r>
            <a:r>
              <a:rPr lang="en-US" sz="19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900" b="1" u="sng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pavimento</a:t>
            </a:r>
            <a:r>
              <a:rPr lang="en-US" sz="1900" b="1" u="sng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900" b="1" u="sng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pelvico</a:t>
            </a:r>
            <a:r>
              <a:rPr lang="en-US" sz="1900" b="1" u="sng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900" b="1" u="sng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ipotonico</a:t>
            </a:r>
            <a:r>
              <a:rPr lang="en-US" sz="1900" b="1" u="sng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sono</a:t>
            </a:r>
            <a:r>
              <a:rPr lang="en-US" sz="19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fondamentali</a:t>
            </a:r>
            <a:r>
              <a:rPr lang="en-US" sz="19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:</a:t>
            </a:r>
          </a:p>
          <a:p>
            <a:pPr algn="l"/>
            <a:endParaRPr lang="en-US" sz="1900" b="1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75199" lvl="1" indent="-342900" algn="l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il </a:t>
            </a:r>
            <a:r>
              <a:rPr lang="en-US" sz="19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lavoro</a:t>
            </a:r>
            <a:r>
              <a:rPr lang="en-US" sz="19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9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propriocezione</a:t>
            </a:r>
            <a:r>
              <a:rPr lang="en-US" sz="19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della</a:t>
            </a:r>
            <a:r>
              <a:rPr lang="en-US" sz="19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muscolatura</a:t>
            </a:r>
            <a:r>
              <a:rPr lang="en-US" sz="19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pelvi-perineale</a:t>
            </a:r>
            <a:endParaRPr lang="en-US" sz="1900" b="1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75199" lvl="1" indent="-342900" algn="l">
              <a:buClr>
                <a:srgbClr val="0000CC"/>
              </a:buClr>
              <a:buFont typeface="Arial" panose="020B0604020202020204" pitchFamily="34" charset="0"/>
              <a:buChar char="•"/>
            </a:pPr>
            <a:endParaRPr lang="en-US" sz="1900" b="1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75199" lvl="1" indent="-342900" algn="l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il </a:t>
            </a:r>
            <a:r>
              <a:rPr lang="en-US" sz="19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rinforzo</a:t>
            </a:r>
            <a:r>
              <a:rPr lang="en-US" sz="19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muscolare</a:t>
            </a:r>
            <a:r>
              <a:rPr lang="en-US" sz="19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e </a:t>
            </a:r>
            <a:r>
              <a:rPr lang="en-US" sz="19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l’attivazione</a:t>
            </a:r>
            <a:r>
              <a:rPr lang="en-US" sz="19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del </a:t>
            </a:r>
            <a:r>
              <a:rPr lang="en-US" sz="19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riflesso</a:t>
            </a:r>
            <a:r>
              <a:rPr lang="en-US" sz="19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9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chiusura</a:t>
            </a:r>
            <a:r>
              <a:rPr lang="en-US" sz="19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sotto </a:t>
            </a:r>
            <a:r>
              <a:rPr lang="en-US" sz="19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sforzo</a:t>
            </a:r>
            <a:endParaRPr lang="en-US" sz="1900" b="1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75199" lvl="1" indent="-342900" algn="l">
              <a:buClr>
                <a:srgbClr val="0000CC"/>
              </a:buClr>
              <a:buFont typeface="Arial" panose="020B0604020202020204" pitchFamily="34" charset="0"/>
              <a:buChar char="•"/>
            </a:pPr>
            <a:endParaRPr lang="en-US" sz="1900" b="1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75199" lvl="1" indent="-342900" algn="l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sz="19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gli</a:t>
            </a:r>
            <a:r>
              <a:rPr lang="en-US" sz="19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esercizi</a:t>
            </a:r>
            <a:r>
              <a:rPr lang="en-US" sz="19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9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ginnastica</a:t>
            </a:r>
            <a:r>
              <a:rPr lang="en-US" sz="19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ipopressiva</a:t>
            </a:r>
            <a:r>
              <a:rPr lang="en-US" sz="19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4876800" y="3831773"/>
            <a:ext cx="4584489" cy="3287448"/>
            <a:chOff x="0" y="0"/>
            <a:chExt cx="5060513" cy="126374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060513" cy="1263748"/>
            </a:xfrm>
            <a:custGeom>
              <a:avLst/>
              <a:gdLst/>
              <a:ahLst/>
              <a:cxnLst/>
              <a:rect l="l" t="t" r="r" b="b"/>
              <a:pathLst>
                <a:path w="5060513" h="1263748">
                  <a:moveTo>
                    <a:pt x="4936053" y="1263748"/>
                  </a:moveTo>
                  <a:lnTo>
                    <a:pt x="124460" y="1263748"/>
                  </a:lnTo>
                  <a:cubicBezTo>
                    <a:pt x="55880" y="1263748"/>
                    <a:pt x="0" y="1207868"/>
                    <a:pt x="0" y="11392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936053" y="0"/>
                  </a:lnTo>
                  <a:cubicBezTo>
                    <a:pt x="5004633" y="0"/>
                    <a:pt x="5060513" y="55880"/>
                    <a:pt x="5060513" y="124460"/>
                  </a:cubicBezTo>
                  <a:lnTo>
                    <a:pt x="5060513" y="1139288"/>
                  </a:lnTo>
                  <a:cubicBezTo>
                    <a:pt x="5060513" y="1207868"/>
                    <a:pt x="5004633" y="1263748"/>
                    <a:pt x="4936053" y="1263748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2138807-0390-1A33-DB55-0F221A915F27}"/>
              </a:ext>
            </a:extLst>
          </p:cNvPr>
          <p:cNvSpPr txBox="1"/>
          <p:nvPr/>
        </p:nvSpPr>
        <p:spPr>
          <a:xfrm>
            <a:off x="4876801" y="3918857"/>
            <a:ext cx="4724238" cy="3135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9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In </a:t>
            </a:r>
            <a:r>
              <a:rPr lang="en-US" sz="19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caso</a:t>
            </a:r>
            <a:r>
              <a:rPr lang="en-US" sz="19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900" b="1" u="sng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pavimento</a:t>
            </a:r>
            <a:r>
              <a:rPr lang="en-US" sz="1900" b="1" u="sng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900" b="1" u="sng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pelvico</a:t>
            </a:r>
            <a:r>
              <a:rPr lang="en-US" sz="1900" b="1" u="sng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900" b="1" u="sng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ipertonico</a:t>
            </a:r>
            <a:r>
              <a:rPr lang="en-US" sz="19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sono</a:t>
            </a:r>
            <a:r>
              <a:rPr lang="en-US" sz="19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fondamentali</a:t>
            </a:r>
            <a:r>
              <a:rPr lang="en-US" sz="19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:</a:t>
            </a:r>
          </a:p>
          <a:p>
            <a:pPr algn="l"/>
            <a:endParaRPr lang="en-US" sz="1900" b="1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04798" lvl="1" indent="-285750" algn="l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il </a:t>
            </a:r>
            <a:r>
              <a:rPr lang="en-US" sz="19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rilassamento</a:t>
            </a:r>
            <a:r>
              <a:rPr lang="en-US" sz="19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e stretching </a:t>
            </a:r>
            <a:r>
              <a:rPr lang="en-US" sz="19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della</a:t>
            </a:r>
            <a:r>
              <a:rPr lang="en-US" sz="19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muscolatura</a:t>
            </a:r>
            <a:r>
              <a:rPr lang="en-US" sz="19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pelvi-perineale</a:t>
            </a:r>
            <a:r>
              <a:rPr lang="en-US" sz="19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</a:p>
          <a:p>
            <a:pPr marL="404798" lvl="1" indent="-285750" algn="l">
              <a:buClr>
                <a:srgbClr val="0000CC"/>
              </a:buClr>
              <a:buFont typeface="Arial" panose="020B0604020202020204" pitchFamily="34" charset="0"/>
              <a:buChar char="•"/>
            </a:pPr>
            <a:endParaRPr lang="en-US" sz="1900" b="1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04798" lvl="1" indent="-285750" algn="l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il </a:t>
            </a:r>
            <a:r>
              <a:rPr lang="en-US" sz="19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lavoro</a:t>
            </a:r>
            <a:r>
              <a:rPr lang="en-US" sz="19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9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respirazione</a:t>
            </a:r>
            <a:r>
              <a:rPr lang="en-US" sz="19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consapevole</a:t>
            </a:r>
            <a:r>
              <a:rPr lang="en-US" sz="19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fisiologica</a:t>
            </a:r>
            <a:r>
              <a:rPr lang="en-US" sz="19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</a:p>
          <a:p>
            <a:pPr marL="404798" lvl="1" indent="-285750" algn="l">
              <a:buClr>
                <a:srgbClr val="0000CC"/>
              </a:buClr>
              <a:buFont typeface="Arial" panose="020B0604020202020204" pitchFamily="34" charset="0"/>
              <a:buChar char="•"/>
            </a:pPr>
            <a:endParaRPr lang="en-US" sz="1900" b="1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04798" lvl="1" indent="-285750" algn="l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sz="19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gli</a:t>
            </a:r>
            <a:r>
              <a:rPr lang="en-US" sz="19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esercizi</a:t>
            </a:r>
            <a:r>
              <a:rPr lang="en-US" sz="19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9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ginnastica</a:t>
            </a:r>
            <a:r>
              <a:rPr lang="en-US" sz="19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ipopressiva</a:t>
            </a:r>
            <a:r>
              <a:rPr lang="en-US" sz="1900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46B3E3D-4E2D-3C08-FBDC-2022873E975D}"/>
              </a:ext>
            </a:extLst>
          </p:cNvPr>
          <p:cNvSpPr txBox="1"/>
          <p:nvPr/>
        </p:nvSpPr>
        <p:spPr>
          <a:xfrm>
            <a:off x="332743" y="216771"/>
            <a:ext cx="952500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520" b="1" dirty="0">
                <a:solidFill>
                  <a:srgbClr val="0070C0"/>
                </a:solidFill>
                <a:latin typeface="Garamond" panose="02020404030301010803" pitchFamily="18" charset="0"/>
              </a:rPr>
              <a:t>RACCOMANDAZIONI 2024 SALUTE PELVICA FEMMINILE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E49FC09-2A19-E3D3-D38C-276787CFD16C}"/>
              </a:ext>
            </a:extLst>
          </p:cNvPr>
          <p:cNvSpPr txBox="1"/>
          <p:nvPr/>
        </p:nvSpPr>
        <p:spPr>
          <a:xfrm>
            <a:off x="152561" y="676399"/>
            <a:ext cx="9308728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45"/>
              </a:lnSpc>
              <a:spcBef>
                <a:spcPct val="0"/>
              </a:spcBef>
            </a:pPr>
            <a:r>
              <a:rPr lang="en-US" sz="1500" b="1" spc="-20" dirty="0">
                <a:solidFill>
                  <a:srgbClr val="004AAD"/>
                </a:solidFill>
                <a:latin typeface="Garamond"/>
                <a:ea typeface="Garamond"/>
                <a:cs typeface="Garamond"/>
                <a:sym typeface="Garamond"/>
              </a:rPr>
              <a:t>EDUCAZIONE PELVICA E PREVENZIONE DEI DANNI DEL PAVIMENTO PELVICO IN ETA’ SPORTIVA  </a:t>
            </a:r>
          </a:p>
        </p:txBody>
      </p:sp>
    </p:spTree>
    <p:extLst>
      <p:ext uri="{BB962C8B-B14F-4D97-AF65-F5344CB8AC3E}">
        <p14:creationId xmlns:p14="http://schemas.microsoft.com/office/powerpoint/2010/main" val="2425813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7800" y="1622532"/>
            <a:ext cx="6934200" cy="996725"/>
            <a:chOff x="0" y="0"/>
            <a:chExt cx="3772597" cy="660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72597" cy="660400"/>
            </a:xfrm>
            <a:custGeom>
              <a:avLst/>
              <a:gdLst/>
              <a:ahLst/>
              <a:cxnLst/>
              <a:rect l="l" t="t" r="r" b="b"/>
              <a:pathLst>
                <a:path w="3772597" h="660400">
                  <a:moveTo>
                    <a:pt x="364813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48137" y="0"/>
                  </a:lnTo>
                  <a:cubicBezTo>
                    <a:pt x="3716717" y="0"/>
                    <a:pt x="3772597" y="55880"/>
                    <a:pt x="3772597" y="124460"/>
                  </a:cubicBezTo>
                  <a:lnTo>
                    <a:pt x="3772597" y="535940"/>
                  </a:lnTo>
                  <a:cubicBezTo>
                    <a:pt x="3772597" y="604520"/>
                    <a:pt x="3716717" y="660400"/>
                    <a:pt x="3648137" y="66040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057400" y="2744862"/>
            <a:ext cx="5199263" cy="836538"/>
            <a:chOff x="0" y="0"/>
            <a:chExt cx="2892154" cy="7059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92154" cy="705933"/>
            </a:xfrm>
            <a:custGeom>
              <a:avLst/>
              <a:gdLst/>
              <a:ahLst/>
              <a:cxnLst/>
              <a:rect l="l" t="t" r="r" b="b"/>
              <a:pathLst>
                <a:path w="2892154" h="705933">
                  <a:moveTo>
                    <a:pt x="2767694" y="705933"/>
                  </a:moveTo>
                  <a:lnTo>
                    <a:pt x="124460" y="705933"/>
                  </a:lnTo>
                  <a:cubicBezTo>
                    <a:pt x="55880" y="705933"/>
                    <a:pt x="0" y="650053"/>
                    <a:pt x="0" y="58147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67694" y="0"/>
                  </a:lnTo>
                  <a:cubicBezTo>
                    <a:pt x="2836274" y="0"/>
                    <a:pt x="2892154" y="55880"/>
                    <a:pt x="2892154" y="124460"/>
                  </a:cubicBezTo>
                  <a:lnTo>
                    <a:pt x="2892154" y="581473"/>
                  </a:lnTo>
                  <a:cubicBezTo>
                    <a:pt x="2892154" y="650053"/>
                    <a:pt x="2836274" y="705933"/>
                    <a:pt x="2767694" y="70593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819400" y="3657600"/>
            <a:ext cx="3505200" cy="3455186"/>
            <a:chOff x="0" y="0"/>
            <a:chExt cx="7406990" cy="980314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406991" cy="9803145"/>
            </a:xfrm>
            <a:custGeom>
              <a:avLst/>
              <a:gdLst/>
              <a:ahLst/>
              <a:cxnLst/>
              <a:rect l="l" t="t" r="r" b="b"/>
              <a:pathLst>
                <a:path w="7406991" h="9803145">
                  <a:moveTo>
                    <a:pt x="7282530" y="9803144"/>
                  </a:moveTo>
                  <a:lnTo>
                    <a:pt x="124460" y="9803144"/>
                  </a:lnTo>
                  <a:cubicBezTo>
                    <a:pt x="55880" y="9803144"/>
                    <a:pt x="0" y="9747265"/>
                    <a:pt x="0" y="967868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82530" y="0"/>
                  </a:lnTo>
                  <a:cubicBezTo>
                    <a:pt x="7351110" y="0"/>
                    <a:pt x="7406991" y="55880"/>
                    <a:pt x="7406991" y="124460"/>
                  </a:cubicBezTo>
                  <a:lnTo>
                    <a:pt x="7406991" y="9678684"/>
                  </a:lnTo>
                  <a:cubicBezTo>
                    <a:pt x="7406991" y="9747265"/>
                    <a:pt x="7351110" y="9803145"/>
                    <a:pt x="7282530" y="9803145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447800" y="1809864"/>
            <a:ext cx="68580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b="1" spc="-22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DATA LA SPECIALITA’ E LA SPECIFICITA’ DELLA SUA AZIONE RIVOLTA AL MONDO FEMMINILE, L’OSTETRICA DEVE</a:t>
            </a:r>
          </a:p>
        </p:txBody>
      </p:sp>
      <p:sp>
        <p:nvSpPr>
          <p:cNvPr id="10" name="Freeform 10"/>
          <p:cNvSpPr/>
          <p:nvPr/>
        </p:nvSpPr>
        <p:spPr>
          <a:xfrm>
            <a:off x="-2329636" y="-1682445"/>
            <a:ext cx="4181618" cy="4181618"/>
          </a:xfrm>
          <a:custGeom>
            <a:avLst/>
            <a:gdLst/>
            <a:ahLst/>
            <a:cxnLst/>
            <a:rect l="l" t="t" r="r" b="b"/>
            <a:pathLst>
              <a:path w="4181618" h="4181618">
                <a:moveTo>
                  <a:pt x="0" y="0"/>
                </a:moveTo>
                <a:lnTo>
                  <a:pt x="4181618" y="0"/>
                </a:lnTo>
                <a:lnTo>
                  <a:pt x="4181618" y="4181619"/>
                </a:lnTo>
                <a:lnTo>
                  <a:pt x="0" y="41816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TextBox 11"/>
          <p:cNvSpPr txBox="1"/>
          <p:nvPr/>
        </p:nvSpPr>
        <p:spPr>
          <a:xfrm>
            <a:off x="0" y="1360841"/>
            <a:ext cx="9677400" cy="205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45"/>
              </a:lnSpc>
              <a:spcBef>
                <a:spcPct val="0"/>
              </a:spcBef>
            </a:pPr>
            <a:r>
              <a:rPr lang="en-US" sz="1400" b="1" spc="-20" dirty="0">
                <a:solidFill>
                  <a:srgbClr val="004AAD"/>
                </a:solidFill>
                <a:latin typeface="Garamond"/>
                <a:ea typeface="Garamond"/>
                <a:cs typeface="Garamond"/>
                <a:sym typeface="Garamond"/>
              </a:rPr>
              <a:t>RIEDUCAZIONE E RIABILITAZIONE DELLE DISFUNZIONI URO-GINECOLOGICHE E COLON-PROCTOLOGICHE </a:t>
            </a:r>
          </a:p>
        </p:txBody>
      </p:sp>
      <p:sp>
        <p:nvSpPr>
          <p:cNvPr id="12" name="AutoShape 12"/>
          <p:cNvSpPr/>
          <p:nvPr/>
        </p:nvSpPr>
        <p:spPr>
          <a:xfrm>
            <a:off x="4677454" y="1884782"/>
            <a:ext cx="0" cy="253695"/>
          </a:xfrm>
          <a:prstGeom prst="line">
            <a:avLst/>
          </a:prstGeom>
          <a:ln w="9525" cap="flat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3" name="TextBox 13"/>
          <p:cNvSpPr txBox="1"/>
          <p:nvPr/>
        </p:nvSpPr>
        <p:spPr>
          <a:xfrm>
            <a:off x="2057400" y="2924058"/>
            <a:ext cx="48768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INTERAGIRE CON I SEGUENTI SPECIALISTI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-762000" y="202414"/>
            <a:ext cx="114300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39"/>
              </a:lnSpc>
            </a:pPr>
            <a:r>
              <a:rPr lang="en-US" sz="2350" b="1" spc="-35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RACCOMANDAZIONI 2024 SALUTE PELVICA </a:t>
            </a:r>
          </a:p>
          <a:p>
            <a:pPr algn="ctr">
              <a:lnSpc>
                <a:spcPts val="2839"/>
              </a:lnSpc>
            </a:pPr>
            <a:r>
              <a:rPr lang="en-US" sz="2350" b="1" spc="-35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PER LA COMUNITA’ CHE HA EFFETTUATO </a:t>
            </a:r>
          </a:p>
          <a:p>
            <a:pPr algn="ctr">
              <a:lnSpc>
                <a:spcPts val="2839"/>
              </a:lnSpc>
              <a:spcBef>
                <a:spcPct val="0"/>
              </a:spcBef>
            </a:pPr>
            <a:r>
              <a:rPr lang="en-US" sz="2350" b="1" spc="-35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LA TRANSIZIONE FEMMINILE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971800" y="3962399"/>
            <a:ext cx="3048000" cy="29279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65834" lvl="1" indent="-285750" algn="l">
              <a:lnSpc>
                <a:spcPts val="2335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psicologo</a:t>
            </a:r>
            <a:endParaRPr lang="en-US" b="1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465834" lvl="1" indent="-285750" algn="l">
              <a:lnSpc>
                <a:spcPts val="2335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sessuologo</a:t>
            </a:r>
            <a:endParaRPr lang="en-US" b="1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465834" lvl="1" indent="-285750" algn="l">
              <a:lnSpc>
                <a:spcPts val="2335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urologo</a:t>
            </a:r>
            <a:endParaRPr lang="en-US" b="1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465834" lvl="1" indent="-285750" algn="l">
              <a:lnSpc>
                <a:spcPts val="2335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colonproctologo</a:t>
            </a:r>
            <a:endParaRPr lang="en-US" b="1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465834" lvl="1" indent="-285750" algn="l">
              <a:lnSpc>
                <a:spcPts val="2335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ginecologo</a:t>
            </a:r>
            <a:endParaRPr lang="en-US" b="1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465834" lvl="1" indent="-285750" algn="l">
              <a:lnSpc>
                <a:spcPts val="2335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chirurgo</a:t>
            </a:r>
            <a:r>
              <a:rPr lang="en-US" b="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plastico</a:t>
            </a:r>
            <a:endParaRPr lang="en-US" b="1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465834" lvl="1" indent="-285750" algn="l">
              <a:lnSpc>
                <a:spcPts val="2335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fisiatra</a:t>
            </a:r>
            <a:r>
              <a:rPr lang="en-US" b="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</a:p>
          <a:p>
            <a:pPr marL="465834" lvl="1" indent="-285750" algn="l">
              <a:lnSpc>
                <a:spcPts val="2335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osteopata</a:t>
            </a:r>
            <a:endParaRPr lang="en-US" b="1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465834" lvl="1" indent="-285750" algn="l">
              <a:lnSpc>
                <a:spcPts val="2335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fisioterapista</a:t>
            </a:r>
            <a:endParaRPr lang="en-US" b="1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465834" lvl="1" indent="-285750" algn="l">
              <a:lnSpc>
                <a:spcPts val="2335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endocrinologo</a:t>
            </a:r>
            <a:endParaRPr lang="en-US" b="1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0705" y="1422645"/>
            <a:ext cx="6354695" cy="1345094"/>
            <a:chOff x="0" y="0"/>
            <a:chExt cx="4423636" cy="8109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23636" cy="810939"/>
            </a:xfrm>
            <a:custGeom>
              <a:avLst/>
              <a:gdLst/>
              <a:ahLst/>
              <a:cxnLst/>
              <a:rect l="l" t="t" r="r" b="b"/>
              <a:pathLst>
                <a:path w="4423636" h="810939">
                  <a:moveTo>
                    <a:pt x="4299176" y="810939"/>
                  </a:moveTo>
                  <a:lnTo>
                    <a:pt x="124460" y="810939"/>
                  </a:lnTo>
                  <a:cubicBezTo>
                    <a:pt x="55880" y="810939"/>
                    <a:pt x="0" y="755059"/>
                    <a:pt x="0" y="68647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299176" y="0"/>
                  </a:lnTo>
                  <a:cubicBezTo>
                    <a:pt x="4367756" y="0"/>
                    <a:pt x="4423636" y="55880"/>
                    <a:pt x="4423636" y="124460"/>
                  </a:cubicBezTo>
                  <a:lnTo>
                    <a:pt x="4423636" y="686479"/>
                  </a:lnTo>
                  <a:cubicBezTo>
                    <a:pt x="4423636" y="755059"/>
                    <a:pt x="4367756" y="810939"/>
                    <a:pt x="4299176" y="810939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25677" y="3068040"/>
            <a:ext cx="2937719" cy="670804"/>
            <a:chOff x="0" y="0"/>
            <a:chExt cx="2892154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92154" cy="660400"/>
            </a:xfrm>
            <a:custGeom>
              <a:avLst/>
              <a:gdLst/>
              <a:ahLst/>
              <a:cxnLst/>
              <a:rect l="l" t="t" r="r" b="b"/>
              <a:pathLst>
                <a:path w="2892154" h="660400">
                  <a:moveTo>
                    <a:pt x="276769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67694" y="0"/>
                  </a:lnTo>
                  <a:cubicBezTo>
                    <a:pt x="2836274" y="0"/>
                    <a:pt x="2892154" y="55880"/>
                    <a:pt x="2892154" y="124460"/>
                  </a:cubicBezTo>
                  <a:lnTo>
                    <a:pt x="2892154" y="535940"/>
                  </a:lnTo>
                  <a:cubicBezTo>
                    <a:pt x="2892154" y="604520"/>
                    <a:pt x="2836274" y="660400"/>
                    <a:pt x="2767694" y="6604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811439" y="2959096"/>
            <a:ext cx="2972358" cy="697673"/>
            <a:chOff x="0" y="0"/>
            <a:chExt cx="2911696" cy="660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11696" cy="660400"/>
            </a:xfrm>
            <a:custGeom>
              <a:avLst/>
              <a:gdLst/>
              <a:ahLst/>
              <a:cxnLst/>
              <a:rect l="l" t="t" r="r" b="b"/>
              <a:pathLst>
                <a:path w="2911696" h="660400">
                  <a:moveTo>
                    <a:pt x="278723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87236" y="0"/>
                  </a:lnTo>
                  <a:cubicBezTo>
                    <a:pt x="2855816" y="0"/>
                    <a:pt x="2911696" y="55880"/>
                    <a:pt x="2911696" y="124460"/>
                  </a:cubicBezTo>
                  <a:lnTo>
                    <a:pt x="2911696" y="535940"/>
                  </a:lnTo>
                  <a:cubicBezTo>
                    <a:pt x="2911696" y="604520"/>
                    <a:pt x="2855816" y="660400"/>
                    <a:pt x="2787236" y="6604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41900" y="3954835"/>
            <a:ext cx="4035352" cy="1888330"/>
            <a:chOff x="0" y="0"/>
            <a:chExt cx="4030381" cy="155890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30381" cy="1558906"/>
            </a:xfrm>
            <a:custGeom>
              <a:avLst/>
              <a:gdLst/>
              <a:ahLst/>
              <a:cxnLst/>
              <a:rect l="l" t="t" r="r" b="b"/>
              <a:pathLst>
                <a:path w="4030381" h="1558906">
                  <a:moveTo>
                    <a:pt x="3905921" y="1558906"/>
                  </a:moveTo>
                  <a:lnTo>
                    <a:pt x="124460" y="1558906"/>
                  </a:lnTo>
                  <a:cubicBezTo>
                    <a:pt x="55880" y="1558906"/>
                    <a:pt x="0" y="1503026"/>
                    <a:pt x="0" y="143444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05921" y="0"/>
                  </a:lnTo>
                  <a:cubicBezTo>
                    <a:pt x="3974501" y="0"/>
                    <a:pt x="4030381" y="55880"/>
                    <a:pt x="4030381" y="124460"/>
                  </a:cubicBezTo>
                  <a:lnTo>
                    <a:pt x="4030381" y="1434446"/>
                  </a:lnTo>
                  <a:cubicBezTo>
                    <a:pt x="4030381" y="1503026"/>
                    <a:pt x="3974501" y="1558906"/>
                    <a:pt x="3905921" y="155890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75150" y="5987428"/>
            <a:ext cx="2937719" cy="1003685"/>
            <a:chOff x="0" y="0"/>
            <a:chExt cx="3931551" cy="116002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931551" cy="1160030"/>
            </a:xfrm>
            <a:custGeom>
              <a:avLst/>
              <a:gdLst/>
              <a:ahLst/>
              <a:cxnLst/>
              <a:rect l="l" t="t" r="r" b="b"/>
              <a:pathLst>
                <a:path w="3931551" h="1160030">
                  <a:moveTo>
                    <a:pt x="3807090" y="1160029"/>
                  </a:moveTo>
                  <a:lnTo>
                    <a:pt x="124460" y="1160029"/>
                  </a:lnTo>
                  <a:cubicBezTo>
                    <a:pt x="55880" y="1160029"/>
                    <a:pt x="0" y="1104149"/>
                    <a:pt x="0" y="10355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07091" y="0"/>
                  </a:lnTo>
                  <a:cubicBezTo>
                    <a:pt x="3875671" y="0"/>
                    <a:pt x="3931551" y="55880"/>
                    <a:pt x="3931551" y="124460"/>
                  </a:cubicBezTo>
                  <a:lnTo>
                    <a:pt x="3931551" y="1035570"/>
                  </a:lnTo>
                  <a:cubicBezTo>
                    <a:pt x="3931551" y="1104149"/>
                    <a:pt x="3875671" y="1160030"/>
                    <a:pt x="3807091" y="1160030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" name="Freeform 12"/>
          <p:cNvSpPr/>
          <p:nvPr/>
        </p:nvSpPr>
        <p:spPr>
          <a:xfrm>
            <a:off x="7561907" y="4849154"/>
            <a:ext cx="3719644" cy="3719644"/>
          </a:xfrm>
          <a:custGeom>
            <a:avLst/>
            <a:gdLst/>
            <a:ahLst/>
            <a:cxnLst/>
            <a:rect l="l" t="t" r="r" b="b"/>
            <a:pathLst>
              <a:path w="3719644" h="3719644">
                <a:moveTo>
                  <a:pt x="0" y="0"/>
                </a:moveTo>
                <a:lnTo>
                  <a:pt x="3719643" y="0"/>
                </a:lnTo>
                <a:lnTo>
                  <a:pt x="3719643" y="3719643"/>
                </a:lnTo>
                <a:lnTo>
                  <a:pt x="0" y="37196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3" name="Group 13"/>
          <p:cNvGrpSpPr/>
          <p:nvPr/>
        </p:nvGrpSpPr>
        <p:grpSpPr>
          <a:xfrm>
            <a:off x="4724400" y="3765713"/>
            <a:ext cx="4810777" cy="3288292"/>
            <a:chOff x="0" y="0"/>
            <a:chExt cx="3652746" cy="261019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652746" cy="2610192"/>
            </a:xfrm>
            <a:custGeom>
              <a:avLst/>
              <a:gdLst/>
              <a:ahLst/>
              <a:cxnLst/>
              <a:rect l="l" t="t" r="r" b="b"/>
              <a:pathLst>
                <a:path w="3652746" h="2610192">
                  <a:moveTo>
                    <a:pt x="3528286" y="2610192"/>
                  </a:moveTo>
                  <a:lnTo>
                    <a:pt x="124460" y="2610192"/>
                  </a:lnTo>
                  <a:cubicBezTo>
                    <a:pt x="55880" y="2610192"/>
                    <a:pt x="0" y="2554312"/>
                    <a:pt x="0" y="24857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28287" y="0"/>
                  </a:lnTo>
                  <a:cubicBezTo>
                    <a:pt x="3596866" y="0"/>
                    <a:pt x="3652746" y="55880"/>
                    <a:pt x="3652746" y="124460"/>
                  </a:cubicBezTo>
                  <a:lnTo>
                    <a:pt x="3652746" y="2485732"/>
                  </a:lnTo>
                  <a:cubicBezTo>
                    <a:pt x="3652746" y="2554312"/>
                    <a:pt x="3596866" y="2610192"/>
                    <a:pt x="3528287" y="26101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573491" y="1547689"/>
            <a:ext cx="5988416" cy="1405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89"/>
              </a:lnSpc>
            </a:pPr>
            <a:r>
              <a:rPr lang="en-US" sz="1824" b="1" u="sng" spc="-27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PREVENZIONE PRIMARIA</a:t>
            </a:r>
          </a:p>
          <a:p>
            <a:pPr algn="ctr">
              <a:lnSpc>
                <a:spcPts val="2189"/>
              </a:lnSpc>
              <a:spcBef>
                <a:spcPct val="0"/>
              </a:spcBef>
            </a:pPr>
            <a:r>
              <a:rPr lang="en-US" sz="1824" b="1" spc="-27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PREVENIRE ANOMALIE E/O PATOLOGIE</a:t>
            </a:r>
          </a:p>
          <a:p>
            <a:pPr algn="ctr">
              <a:lnSpc>
                <a:spcPts val="2189"/>
              </a:lnSpc>
              <a:spcBef>
                <a:spcPct val="0"/>
              </a:spcBef>
            </a:pPr>
            <a:r>
              <a:rPr lang="en-US" sz="1824" b="1" spc="-27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EDUCANDO E CORREGGENDO</a:t>
            </a:r>
          </a:p>
          <a:p>
            <a:pPr algn="ctr">
              <a:lnSpc>
                <a:spcPts val="2189"/>
              </a:lnSpc>
              <a:spcBef>
                <a:spcPct val="0"/>
              </a:spcBef>
            </a:pPr>
            <a:r>
              <a:rPr lang="en-US" sz="1824" b="1" spc="-27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COMPORTAMENTI ERRATI</a:t>
            </a:r>
          </a:p>
          <a:p>
            <a:pPr algn="ctr">
              <a:lnSpc>
                <a:spcPts val="2189"/>
              </a:lnSpc>
              <a:spcBef>
                <a:spcPct val="0"/>
              </a:spcBef>
            </a:pPr>
            <a:endParaRPr lang="en-US" sz="1824" b="1" spc="-27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399904" y="3174842"/>
            <a:ext cx="2166865" cy="481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0"/>
              </a:lnSpc>
            </a:pPr>
            <a:r>
              <a:rPr lang="en-US" sz="1542" b="1" spc="-23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EDUCAZIONE</a:t>
            </a:r>
          </a:p>
          <a:p>
            <a:pPr algn="ctr">
              <a:lnSpc>
                <a:spcPts val="1850"/>
              </a:lnSpc>
              <a:spcBef>
                <a:spcPct val="0"/>
              </a:spcBef>
            </a:pPr>
            <a:r>
              <a:rPr lang="en-US" sz="1542" b="1" spc="-23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PELVI-PERINEALE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134489" y="3068040"/>
            <a:ext cx="2323712" cy="4819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50"/>
              </a:lnSpc>
            </a:pPr>
            <a:r>
              <a:rPr lang="en-US" sz="1542" b="1" spc="-23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INTERVENTI </a:t>
            </a:r>
          </a:p>
          <a:p>
            <a:pPr algn="ctr">
              <a:lnSpc>
                <a:spcPts val="1850"/>
              </a:lnSpc>
              <a:spcBef>
                <a:spcPct val="0"/>
              </a:spcBef>
            </a:pPr>
            <a:r>
              <a:rPr lang="en-US" sz="1542" b="1" spc="-23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SULLO STILE DI VITA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43982" y="4099098"/>
            <a:ext cx="3901109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999" lvl="1" indent="-342900" algn="l">
              <a:lnSpc>
                <a:spcPts val="1713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sz="2000" b="1" spc="-2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cenni</a:t>
            </a:r>
            <a:r>
              <a:rPr lang="en-US" sz="2000" b="1" spc="-2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di </a:t>
            </a:r>
            <a:r>
              <a:rPr lang="en-US" sz="2000" b="1" spc="-2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anatomia</a:t>
            </a:r>
            <a:r>
              <a:rPr lang="en-US" sz="2000" b="1" spc="-2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del </a:t>
            </a:r>
            <a:r>
              <a:rPr lang="en-US" sz="2000" b="1" spc="-2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bacino</a:t>
            </a:r>
            <a:r>
              <a:rPr lang="en-US" sz="2000" b="1" spc="-2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e </a:t>
            </a:r>
            <a:r>
              <a:rPr lang="en-US" sz="2000" b="1" spc="-2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delle</a:t>
            </a:r>
            <a:r>
              <a:rPr lang="en-US" sz="2000" b="1" spc="-2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2000" b="1" spc="-2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articolazioni</a:t>
            </a:r>
            <a:r>
              <a:rPr lang="en-US" sz="2000" b="1" spc="-2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, </a:t>
            </a:r>
            <a:r>
              <a:rPr lang="en-US" sz="2000" b="1" spc="-2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funzione</a:t>
            </a:r>
            <a:r>
              <a:rPr lang="en-US" sz="2000" b="1" spc="-2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2000" b="1" spc="-2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dei</a:t>
            </a:r>
            <a:r>
              <a:rPr lang="en-US" sz="2000" b="1" spc="-2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2000" b="1" spc="-2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principali</a:t>
            </a:r>
            <a:r>
              <a:rPr lang="en-US" sz="2000" b="1" spc="-2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2000" b="1" spc="-2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muscoli</a:t>
            </a:r>
            <a:endParaRPr lang="en-US" sz="2000" b="1" spc="-21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342900" indent="-342900" algn="l">
              <a:lnSpc>
                <a:spcPts val="1713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endParaRPr lang="en-US" sz="2000" b="1" spc="-21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496999" lvl="1" indent="-342900" algn="l">
              <a:lnSpc>
                <a:spcPts val="1713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sz="2000" b="1" spc="-2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importanza</a:t>
            </a:r>
            <a:r>
              <a:rPr lang="en-US" sz="2000" b="1" spc="-2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2000" b="1" spc="-2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dell’azione</a:t>
            </a:r>
            <a:r>
              <a:rPr lang="en-US" sz="2000" b="1" spc="-2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2000" b="1" spc="-2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dello</a:t>
            </a:r>
            <a:r>
              <a:rPr lang="en-US" sz="2000" b="1" spc="-2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2000" b="1" spc="-2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stato</a:t>
            </a:r>
            <a:r>
              <a:rPr lang="en-US" sz="2000" b="1" spc="-2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2000" b="1" spc="-2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d’animo</a:t>
            </a:r>
            <a:r>
              <a:rPr lang="en-US" sz="2000" b="1" spc="-2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2000" b="1" spc="-2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sulla</a:t>
            </a:r>
            <a:r>
              <a:rPr lang="en-US" sz="2000" b="1" spc="-2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2000" b="1" spc="-2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muscolatura</a:t>
            </a:r>
            <a:r>
              <a:rPr lang="en-US" sz="2000" b="1" spc="-2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2000" b="1" spc="-2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pelvica</a:t>
            </a:r>
            <a:r>
              <a:rPr lang="en-US" sz="2000" b="1" spc="-2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e </a:t>
            </a:r>
            <a:r>
              <a:rPr lang="en-US" sz="2000" b="1" spc="-2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conoscenza</a:t>
            </a:r>
            <a:r>
              <a:rPr lang="en-US" sz="2000" b="1" spc="-2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2000" b="1" spc="-2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degli</a:t>
            </a:r>
            <a:r>
              <a:rPr lang="en-US" sz="2000" b="1" spc="-2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2000" b="1" spc="-2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istinti</a:t>
            </a:r>
            <a:endParaRPr lang="en-US" sz="2000" b="1" spc="-21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algn="l">
              <a:lnSpc>
                <a:spcPts val="1713"/>
              </a:lnSpc>
              <a:spcBef>
                <a:spcPct val="0"/>
              </a:spcBef>
            </a:pPr>
            <a:endParaRPr lang="en-US" sz="1427" b="1" spc="-21" dirty="0">
              <a:solidFill>
                <a:srgbClr val="004AAD"/>
              </a:solidFill>
              <a:latin typeface="Garamond Bold"/>
              <a:ea typeface="Garamond Bold"/>
              <a:cs typeface="Garamond Bold"/>
              <a:sym typeface="Garamond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724400" y="3746988"/>
            <a:ext cx="4810777" cy="3511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73507" lvl="1" indent="-342900" algn="l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abitudini</a:t>
            </a:r>
            <a:r>
              <a:rPr lang="en-US" b="1" spc="-18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alimentari</a:t>
            </a:r>
            <a:r>
              <a:rPr lang="en-US" b="1" spc="-18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corrette</a:t>
            </a:r>
            <a:endParaRPr lang="en-US" b="1" spc="-18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473507" lvl="1" indent="-342900" algn="l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controllo</a:t>
            </a:r>
            <a:r>
              <a:rPr lang="en-US" b="1" spc="-18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del peso </a:t>
            </a: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corporeo</a:t>
            </a:r>
            <a:endParaRPr lang="en-US" b="1" spc="-18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473507" lvl="1" indent="-342900" algn="l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evitare</a:t>
            </a:r>
            <a:r>
              <a:rPr lang="en-US" b="1" spc="-18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tabagismo</a:t>
            </a:r>
            <a:endParaRPr lang="en-US" b="1" spc="-18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473507" lvl="1" indent="-342900" algn="l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corretta</a:t>
            </a:r>
            <a:r>
              <a:rPr lang="en-US" b="1" spc="-18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igiene</a:t>
            </a:r>
            <a:r>
              <a:rPr lang="en-US" b="1" spc="-18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intima (</a:t>
            </a: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anche</a:t>
            </a:r>
            <a:r>
              <a:rPr lang="en-US" b="1" spc="-18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prima e dopo </a:t>
            </a: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i</a:t>
            </a:r>
            <a:r>
              <a:rPr lang="en-US" b="1" spc="-18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rapporti</a:t>
            </a:r>
            <a:r>
              <a:rPr lang="en-US" b="1" spc="-18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sessuali</a:t>
            </a:r>
            <a:r>
              <a:rPr lang="en-US" b="1" spc="-18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)</a:t>
            </a:r>
          </a:p>
          <a:p>
            <a:pPr marL="473507" lvl="1" indent="-342900" algn="l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uso</a:t>
            </a:r>
            <a:r>
              <a:rPr lang="en-US" b="1" spc="-18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di </a:t>
            </a: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biancheria</a:t>
            </a:r>
            <a:r>
              <a:rPr lang="en-US" b="1" spc="-18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intima in </a:t>
            </a: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cotone</a:t>
            </a:r>
            <a:endParaRPr lang="en-US" b="1" spc="-18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473507" lvl="1" indent="-342900" algn="l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educazione</a:t>
            </a:r>
            <a:r>
              <a:rPr lang="en-US" b="1" spc="-18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alla</a:t>
            </a:r>
            <a:r>
              <a:rPr lang="en-US" b="1" spc="-18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corretta</a:t>
            </a:r>
            <a:r>
              <a:rPr lang="en-US" b="1" spc="-18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minzione</a:t>
            </a:r>
            <a:r>
              <a:rPr lang="en-US" b="1" spc="-18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e </a:t>
            </a: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defecazione</a:t>
            </a:r>
            <a:r>
              <a:rPr lang="en-US" b="1" spc="-18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(NO </a:t>
            </a: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pipì</a:t>
            </a:r>
            <a:r>
              <a:rPr lang="en-US" b="1" spc="-18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stop - SI </a:t>
            </a: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utilizzo</a:t>
            </a:r>
            <a:r>
              <a:rPr lang="en-US" b="1" spc="-18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dello</a:t>
            </a:r>
            <a:r>
              <a:rPr lang="en-US" b="1" spc="-18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sgabello)</a:t>
            </a:r>
          </a:p>
          <a:p>
            <a:pPr marL="473507" lvl="1" indent="-342900" algn="l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educazione</a:t>
            </a:r>
            <a:r>
              <a:rPr lang="en-US" b="1" spc="-18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alla</a:t>
            </a:r>
            <a:r>
              <a:rPr lang="en-US" b="1" spc="-18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corretta</a:t>
            </a:r>
            <a:r>
              <a:rPr lang="en-US" b="1" spc="-18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respirazione</a:t>
            </a:r>
            <a:endParaRPr lang="en-US" b="1" spc="-18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473507" lvl="1" indent="-342900" algn="l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ridurre</a:t>
            </a:r>
            <a:r>
              <a:rPr lang="en-US" b="1" spc="-18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il </a:t>
            </a: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carico</a:t>
            </a:r>
            <a:r>
              <a:rPr lang="en-US" b="1" spc="-18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eccessivo</a:t>
            </a:r>
            <a:r>
              <a:rPr lang="en-US" b="1" spc="-18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di </a:t>
            </a: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pesi</a:t>
            </a:r>
            <a:r>
              <a:rPr lang="en-US" b="1" spc="-18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 (</a:t>
            </a: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attenzione</a:t>
            </a:r>
            <a:r>
              <a:rPr lang="en-US" b="1" spc="-18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all’aumento</a:t>
            </a:r>
            <a:r>
              <a:rPr lang="en-US" b="1" spc="-18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delle</a:t>
            </a:r>
            <a:r>
              <a:rPr lang="en-US" b="1" spc="-18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pressioni</a:t>
            </a:r>
            <a:r>
              <a:rPr lang="en-US" b="1" spc="-18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addominali</a:t>
            </a:r>
            <a:r>
              <a:rPr lang="en-US" b="1" spc="-18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)</a:t>
            </a:r>
          </a:p>
          <a:p>
            <a:pPr algn="l">
              <a:lnSpc>
                <a:spcPts val="1451"/>
              </a:lnSpc>
            </a:pPr>
            <a:endParaRPr lang="en-US" sz="1209" b="1" spc="-18" dirty="0">
              <a:solidFill>
                <a:srgbClr val="004AAD"/>
              </a:solidFill>
              <a:latin typeface="Garamond Bold"/>
              <a:ea typeface="Garamond Bold"/>
              <a:cs typeface="Garamond Bold"/>
              <a:sym typeface="Garamond Bold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-2329636" y="-1682445"/>
            <a:ext cx="4824173" cy="4824173"/>
          </a:xfrm>
          <a:custGeom>
            <a:avLst/>
            <a:gdLst/>
            <a:ahLst/>
            <a:cxnLst/>
            <a:rect l="l" t="t" r="r" b="b"/>
            <a:pathLst>
              <a:path w="4824173" h="4824173">
                <a:moveTo>
                  <a:pt x="0" y="0"/>
                </a:moveTo>
                <a:lnTo>
                  <a:pt x="4824172" y="0"/>
                </a:lnTo>
                <a:lnTo>
                  <a:pt x="4824172" y="4824173"/>
                </a:lnTo>
                <a:lnTo>
                  <a:pt x="0" y="48241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1" name="TextBox 21"/>
          <p:cNvSpPr txBox="1"/>
          <p:nvPr/>
        </p:nvSpPr>
        <p:spPr>
          <a:xfrm>
            <a:off x="-2329636" y="404922"/>
            <a:ext cx="14055378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  <a:spcBef>
                <a:spcPct val="0"/>
              </a:spcBef>
            </a:pPr>
            <a:r>
              <a:rPr lang="en-US" sz="2515" b="1" spc="-37" dirty="0">
                <a:solidFill>
                  <a:srgbClr val="004AAD"/>
                </a:solidFill>
                <a:latin typeface="Garamond Bold"/>
                <a:ea typeface="Garamond Bold"/>
                <a:cs typeface="Garamond Bold"/>
                <a:sym typeface="Garamond Bold"/>
              </a:rPr>
              <a:t>RACCOMANDAZIONI 2024 SALUTE PELVICA FEMMINILE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0" y="985713"/>
            <a:ext cx="9341755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45"/>
              </a:lnSpc>
              <a:spcBef>
                <a:spcPct val="0"/>
              </a:spcBef>
            </a:pPr>
            <a:r>
              <a:rPr lang="en-US" sz="1371" spc="-20" dirty="0">
                <a:solidFill>
                  <a:srgbClr val="004AAD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500" b="1" spc="-20" dirty="0">
                <a:solidFill>
                  <a:srgbClr val="004AAD"/>
                </a:solidFill>
                <a:latin typeface="Garamond"/>
                <a:ea typeface="Garamond"/>
                <a:cs typeface="Garamond"/>
                <a:sym typeface="Garamond"/>
              </a:rPr>
              <a:t>PREVENZIONE DELLE DISFUNZIONI URO-GINECOLOGICHE E COLON-PROCTOLOGICHE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5677" y="6172200"/>
            <a:ext cx="2887191" cy="655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6"/>
              </a:lnSpc>
            </a:pPr>
            <a:r>
              <a:rPr lang="en-US" sz="1300" b="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EDUCAZIONE AFFETTIVA, </a:t>
            </a:r>
          </a:p>
          <a:p>
            <a:pPr algn="ctr">
              <a:lnSpc>
                <a:spcPts val="1676"/>
              </a:lnSpc>
            </a:pPr>
            <a:r>
              <a:rPr lang="en-US" sz="1300" b="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SESSUALE  E </a:t>
            </a:r>
          </a:p>
          <a:p>
            <a:pPr algn="ctr">
              <a:lnSpc>
                <a:spcPts val="1816"/>
              </a:lnSpc>
            </a:pPr>
            <a:r>
              <a:rPr lang="en-US" sz="1300" b="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CONTRACCEZIONE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2"/>
          <p:cNvGrpSpPr/>
          <p:nvPr/>
        </p:nvGrpSpPr>
        <p:grpSpPr>
          <a:xfrm>
            <a:off x="5334002" y="1679545"/>
            <a:ext cx="4150799" cy="1063656"/>
            <a:chOff x="0" y="0"/>
            <a:chExt cx="2892154" cy="70593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892154" cy="705933"/>
            </a:xfrm>
            <a:custGeom>
              <a:avLst/>
              <a:gdLst/>
              <a:ahLst/>
              <a:cxnLst/>
              <a:rect l="l" t="t" r="r" b="b"/>
              <a:pathLst>
                <a:path w="2892154" h="705933">
                  <a:moveTo>
                    <a:pt x="2767694" y="705933"/>
                  </a:moveTo>
                  <a:lnTo>
                    <a:pt x="124460" y="705933"/>
                  </a:lnTo>
                  <a:cubicBezTo>
                    <a:pt x="55880" y="705933"/>
                    <a:pt x="0" y="650053"/>
                    <a:pt x="0" y="58147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67694" y="0"/>
                  </a:lnTo>
                  <a:cubicBezTo>
                    <a:pt x="2836274" y="0"/>
                    <a:pt x="2892154" y="55880"/>
                    <a:pt x="2892154" y="124460"/>
                  </a:cubicBezTo>
                  <a:lnTo>
                    <a:pt x="2892154" y="581473"/>
                  </a:lnTo>
                  <a:cubicBezTo>
                    <a:pt x="2892154" y="650053"/>
                    <a:pt x="2836274" y="705933"/>
                    <a:pt x="2767694" y="70593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BCA4163-36D5-129F-CB5D-78A2E885C0E4}"/>
              </a:ext>
            </a:extLst>
          </p:cNvPr>
          <p:cNvSpPr txBox="1"/>
          <p:nvPr/>
        </p:nvSpPr>
        <p:spPr>
          <a:xfrm>
            <a:off x="5443043" y="1772029"/>
            <a:ext cx="40417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 spc="-17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UTILIZZARE LE SEGUENTI TECNICHE RIABILITATIVE SU PRESCRIZIONE MEDICA 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4953000" y="2835685"/>
            <a:ext cx="4713329" cy="4312436"/>
            <a:chOff x="0" y="0"/>
            <a:chExt cx="8894244" cy="1011763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894244" cy="10117630"/>
            </a:xfrm>
            <a:custGeom>
              <a:avLst/>
              <a:gdLst/>
              <a:ahLst/>
              <a:cxnLst/>
              <a:rect l="l" t="t" r="r" b="b"/>
              <a:pathLst>
                <a:path w="8894244" h="10117630">
                  <a:moveTo>
                    <a:pt x="8769784" y="10117630"/>
                  </a:moveTo>
                  <a:lnTo>
                    <a:pt x="124460" y="10117630"/>
                  </a:lnTo>
                  <a:cubicBezTo>
                    <a:pt x="55880" y="10117630"/>
                    <a:pt x="0" y="10061750"/>
                    <a:pt x="0" y="999317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769784" y="0"/>
                  </a:lnTo>
                  <a:cubicBezTo>
                    <a:pt x="8838364" y="0"/>
                    <a:pt x="8894244" y="55880"/>
                    <a:pt x="8894244" y="124460"/>
                  </a:cubicBezTo>
                  <a:lnTo>
                    <a:pt x="8894244" y="9993171"/>
                  </a:lnTo>
                  <a:cubicBezTo>
                    <a:pt x="8894244" y="10061750"/>
                    <a:pt x="8838364" y="10117630"/>
                    <a:pt x="8769784" y="10117630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48220AF6-A95B-FE65-DF1F-DC22C133B2DF}"/>
              </a:ext>
            </a:extLst>
          </p:cNvPr>
          <p:cNvGrpSpPr/>
          <p:nvPr/>
        </p:nvGrpSpPr>
        <p:grpSpPr>
          <a:xfrm>
            <a:off x="381000" y="1679544"/>
            <a:ext cx="3388800" cy="831302"/>
            <a:chOff x="0" y="0"/>
            <a:chExt cx="2892154" cy="705933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23D840E2-9642-F65C-15E8-D0F48B8FF2C6}"/>
                </a:ext>
              </a:extLst>
            </p:cNvPr>
            <p:cNvSpPr/>
            <p:nvPr/>
          </p:nvSpPr>
          <p:spPr>
            <a:xfrm>
              <a:off x="0" y="0"/>
              <a:ext cx="2892154" cy="705933"/>
            </a:xfrm>
            <a:custGeom>
              <a:avLst/>
              <a:gdLst/>
              <a:ahLst/>
              <a:cxnLst/>
              <a:rect l="l" t="t" r="r" b="b"/>
              <a:pathLst>
                <a:path w="2892154" h="705933">
                  <a:moveTo>
                    <a:pt x="2767694" y="705933"/>
                  </a:moveTo>
                  <a:lnTo>
                    <a:pt x="124460" y="705933"/>
                  </a:lnTo>
                  <a:cubicBezTo>
                    <a:pt x="55880" y="705933"/>
                    <a:pt x="0" y="650053"/>
                    <a:pt x="0" y="58147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67694" y="0"/>
                  </a:lnTo>
                  <a:cubicBezTo>
                    <a:pt x="2836274" y="0"/>
                    <a:pt x="2892154" y="55880"/>
                    <a:pt x="2892154" y="124460"/>
                  </a:cubicBezTo>
                  <a:lnTo>
                    <a:pt x="2892154" y="581473"/>
                  </a:lnTo>
                  <a:cubicBezTo>
                    <a:pt x="2892154" y="650053"/>
                    <a:pt x="2836274" y="705933"/>
                    <a:pt x="2767694" y="70593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56DFA13-24A7-D714-0C45-1C2B9FD05CC3}"/>
              </a:ext>
            </a:extLst>
          </p:cNvPr>
          <p:cNvSpPr txBox="1"/>
          <p:nvPr/>
        </p:nvSpPr>
        <p:spPr>
          <a:xfrm>
            <a:off x="381000" y="1772029"/>
            <a:ext cx="3388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ESEGUIRE UN ESAME OBIETTIVO PERINEALE</a:t>
            </a:r>
          </a:p>
        </p:txBody>
      </p:sp>
      <p:grpSp>
        <p:nvGrpSpPr>
          <p:cNvPr id="8" name="Group 17">
            <a:extLst>
              <a:ext uri="{FF2B5EF4-FFF2-40B4-BE49-F238E27FC236}">
                <a16:creationId xmlns:a16="http://schemas.microsoft.com/office/drawing/2014/main" id="{3C213680-5B57-932D-3500-8DB4F2B18594}"/>
              </a:ext>
            </a:extLst>
          </p:cNvPr>
          <p:cNvGrpSpPr/>
          <p:nvPr/>
        </p:nvGrpSpPr>
        <p:grpSpPr>
          <a:xfrm>
            <a:off x="109042" y="2681873"/>
            <a:ext cx="4419600" cy="4466248"/>
            <a:chOff x="0" y="0"/>
            <a:chExt cx="7503872" cy="8554585"/>
          </a:xfrm>
        </p:grpSpPr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35902013-A2D0-59EE-799F-CE1EFFC3FBB3}"/>
                </a:ext>
              </a:extLst>
            </p:cNvPr>
            <p:cNvSpPr/>
            <p:nvPr/>
          </p:nvSpPr>
          <p:spPr>
            <a:xfrm>
              <a:off x="0" y="0"/>
              <a:ext cx="7503871" cy="8554585"/>
            </a:xfrm>
            <a:custGeom>
              <a:avLst/>
              <a:gdLst/>
              <a:ahLst/>
              <a:cxnLst/>
              <a:rect l="l" t="t" r="r" b="b"/>
              <a:pathLst>
                <a:path w="7503871" h="8554585">
                  <a:moveTo>
                    <a:pt x="7379412" y="8554585"/>
                  </a:moveTo>
                  <a:lnTo>
                    <a:pt x="124460" y="8554585"/>
                  </a:lnTo>
                  <a:cubicBezTo>
                    <a:pt x="55880" y="8554585"/>
                    <a:pt x="0" y="8498705"/>
                    <a:pt x="0" y="843012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79412" y="0"/>
                  </a:lnTo>
                  <a:cubicBezTo>
                    <a:pt x="7447992" y="0"/>
                    <a:pt x="7503871" y="55880"/>
                    <a:pt x="7503871" y="124460"/>
                  </a:cubicBezTo>
                  <a:lnTo>
                    <a:pt x="7503871" y="8430125"/>
                  </a:lnTo>
                  <a:cubicBezTo>
                    <a:pt x="7503871" y="8498705"/>
                    <a:pt x="7447992" y="8554585"/>
                    <a:pt x="7379412" y="8554585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B21DEB3-E2F3-6A6A-3B79-480F705202C8}"/>
              </a:ext>
            </a:extLst>
          </p:cNvPr>
          <p:cNvSpPr txBox="1"/>
          <p:nvPr/>
        </p:nvSpPr>
        <p:spPr>
          <a:xfrm>
            <a:off x="109042" y="2681871"/>
            <a:ext cx="4310558" cy="4140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  <a:buClr>
                <a:srgbClr val="002060"/>
              </a:buClr>
            </a:pPr>
            <a:r>
              <a:rPr lang="it-IT" b="1" dirty="0">
                <a:solidFill>
                  <a:srgbClr val="002060"/>
                </a:solidFill>
                <a:effectLst/>
                <a:latin typeface="Garamond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osservazione dei genitali esterni</a:t>
            </a:r>
          </a:p>
          <a:p>
            <a:pPr marL="342900" lvl="0" indent="-342900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2060"/>
                </a:solidFill>
                <a:effectLst/>
                <a:latin typeface="Garamond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sensibilità</a:t>
            </a:r>
          </a:p>
          <a:p>
            <a:pPr marL="342900" lvl="0" indent="-342900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2060"/>
                </a:solidFill>
                <a:effectLst/>
                <a:latin typeface="Garamond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valutazione neurologica</a:t>
            </a:r>
          </a:p>
          <a:p>
            <a:pPr marL="342900" lvl="0" indent="-342900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2060"/>
                </a:solidFill>
                <a:effectLst/>
                <a:latin typeface="Garamond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ispezione </a:t>
            </a:r>
          </a:p>
          <a:p>
            <a:pPr marL="342900" lvl="0" indent="-342900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2060"/>
                </a:solidFill>
                <a:effectLst/>
                <a:latin typeface="Garamond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palpazione NFC</a:t>
            </a:r>
          </a:p>
          <a:p>
            <a:pPr marL="342900" lvl="0" indent="-342900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2060"/>
                </a:solidFill>
                <a:latin typeface="Garamond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valutazione statica pelvica</a:t>
            </a:r>
            <a:r>
              <a:rPr lang="it-IT" b="1" dirty="0">
                <a:solidFill>
                  <a:srgbClr val="002060"/>
                </a:solidFill>
                <a:effectLst/>
                <a:latin typeface="Garamond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2060"/>
                </a:solidFill>
                <a:effectLst/>
                <a:latin typeface="Garamond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valutazione perineo discendente </a:t>
            </a:r>
          </a:p>
          <a:p>
            <a:pPr marL="342900" lvl="0" indent="-342900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2060"/>
                </a:solidFill>
                <a:effectLst/>
                <a:latin typeface="Garamond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esplorazione vaginale</a:t>
            </a:r>
          </a:p>
          <a:p>
            <a:pPr marL="342900" lvl="0" indent="-342900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2060"/>
                </a:solidFill>
                <a:effectLst/>
                <a:latin typeface="Garamond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ricerca tender-trigger points, tono muscolare: ipertono/</a:t>
            </a:r>
            <a:r>
              <a:rPr lang="it-IT" b="1" dirty="0" err="1">
                <a:solidFill>
                  <a:srgbClr val="002060"/>
                </a:solidFill>
                <a:effectLst/>
                <a:latin typeface="Garamond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ipotono</a:t>
            </a:r>
            <a:endParaRPr lang="it-IT" b="1" dirty="0">
              <a:solidFill>
                <a:srgbClr val="002060"/>
              </a:solidFill>
              <a:effectLst/>
              <a:latin typeface="Garamond Bol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2060"/>
                </a:solidFill>
                <a:effectLst/>
                <a:latin typeface="Garamond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test perineale (asimmetrie, PC test)</a:t>
            </a:r>
          </a:p>
          <a:p>
            <a:pPr marL="342900" lvl="0" indent="-342900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2060"/>
                </a:solidFill>
                <a:effectLst/>
                <a:latin typeface="Garamond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esplorazione retto-anale (valutazione dello sfintere esterno-interno, dolore rettale, </a:t>
            </a:r>
            <a:r>
              <a:rPr lang="it-IT" b="1" dirty="0" err="1">
                <a:solidFill>
                  <a:srgbClr val="002060"/>
                </a:solidFill>
                <a:effectLst/>
                <a:latin typeface="Garamond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coccigodinia</a:t>
            </a:r>
            <a:r>
              <a:rPr lang="it-IT" b="1" dirty="0">
                <a:solidFill>
                  <a:srgbClr val="002060"/>
                </a:solidFill>
                <a:effectLst/>
                <a:latin typeface="Garamond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4C1248C-BB44-F68F-C746-33A1A83806F6}"/>
              </a:ext>
            </a:extLst>
          </p:cNvPr>
          <p:cNvSpPr txBox="1"/>
          <p:nvPr/>
        </p:nvSpPr>
        <p:spPr>
          <a:xfrm>
            <a:off x="4953000" y="2883527"/>
            <a:ext cx="4531801" cy="4767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it-IT" sz="1650" b="1" dirty="0">
                <a:solidFill>
                  <a:srgbClr val="002060"/>
                </a:solidFill>
                <a:effectLst/>
                <a:latin typeface="Garamond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tecniche manuali (digitopressione sui trigger points, massaggio circolare lento, stiramento dei muscoli e delle fasce vaginali, lavoro sul N.F.C.)</a:t>
            </a:r>
          </a:p>
          <a:p>
            <a:pPr marL="342900" lvl="0" indent="-342900">
              <a:buClr>
                <a:srgbClr val="0000CC"/>
              </a:buClr>
              <a:buFont typeface="Arial" panose="020B0604020202020204" pitchFamily="34" charset="0"/>
              <a:buChar char="•"/>
            </a:pPr>
            <a:endParaRPr lang="it-IT" sz="1650" b="1" dirty="0">
              <a:solidFill>
                <a:srgbClr val="002060"/>
              </a:solidFill>
              <a:effectLst/>
              <a:latin typeface="Garamond Bol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it-IT" sz="1650" b="1" dirty="0">
                <a:solidFill>
                  <a:srgbClr val="002060"/>
                </a:solidFill>
                <a:effectLst/>
                <a:latin typeface="Garamond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chinesiterapia (esercizi del pavimento pelvico, identificazione e invio all’osteopata e/o alla fisioterapista per il trattamento di difetti posturali e lavoro fascio-connettivale, stretching vaginale ed auto-massaggio)</a:t>
            </a:r>
          </a:p>
          <a:p>
            <a:pPr marL="342900" lvl="0" indent="-342900">
              <a:buClr>
                <a:srgbClr val="0000CC"/>
              </a:buClr>
              <a:buFont typeface="Arial" panose="020B0604020202020204" pitchFamily="34" charset="0"/>
              <a:buChar char="•"/>
            </a:pPr>
            <a:endParaRPr lang="it-IT" sz="1650" b="1" dirty="0">
              <a:solidFill>
                <a:srgbClr val="002060"/>
              </a:solidFill>
              <a:effectLst/>
              <a:latin typeface="Garamond Bol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it-IT" sz="1650" b="1" dirty="0">
                <a:solidFill>
                  <a:srgbClr val="002060"/>
                </a:solidFill>
                <a:effectLst/>
                <a:latin typeface="Garamond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elettrostimolazione e biofeedback</a:t>
            </a:r>
          </a:p>
          <a:p>
            <a:pPr marL="342900" lvl="0" indent="-342900">
              <a:buClr>
                <a:srgbClr val="0000CC"/>
              </a:buClr>
              <a:buFont typeface="Arial" panose="020B0604020202020204" pitchFamily="34" charset="0"/>
              <a:buChar char="•"/>
            </a:pPr>
            <a:endParaRPr lang="it-IT" sz="1650" b="1" dirty="0">
              <a:solidFill>
                <a:srgbClr val="002060"/>
              </a:solidFill>
              <a:effectLst/>
              <a:latin typeface="Garamond Bol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it-IT" sz="1650" b="1" dirty="0">
                <a:solidFill>
                  <a:srgbClr val="002060"/>
                </a:solidFill>
                <a:effectLst/>
                <a:latin typeface="Garamond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educazione comportamentale pelvi-perineale</a:t>
            </a:r>
          </a:p>
          <a:p>
            <a:pPr marL="342900" lvl="0" indent="-342900">
              <a:buClr>
                <a:srgbClr val="0000CC"/>
              </a:buClr>
              <a:buFont typeface="Arial" panose="020B0604020202020204" pitchFamily="34" charset="0"/>
              <a:buChar char="•"/>
            </a:pPr>
            <a:endParaRPr lang="it-IT" sz="1650" b="1" dirty="0">
              <a:solidFill>
                <a:srgbClr val="002060"/>
              </a:solidFill>
              <a:effectLst/>
              <a:latin typeface="Garamond Bol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it-IT" sz="1650" b="1" kern="100" spc="30" dirty="0">
                <a:solidFill>
                  <a:srgbClr val="002060"/>
                </a:solidFill>
                <a:effectLst/>
                <a:latin typeface="Garamond Bol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erogazione di ossigeno e acido ialuronico</a:t>
            </a:r>
            <a:endParaRPr lang="it-IT" sz="1650" b="1" dirty="0">
              <a:solidFill>
                <a:srgbClr val="002060"/>
              </a:solidFill>
              <a:effectLst/>
              <a:latin typeface="Garamond Bol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it-IT" sz="1400" dirty="0">
                <a:solidFill>
                  <a:srgbClr val="002060"/>
                </a:solidFill>
                <a:effectLst/>
                <a:latin typeface="Garamond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400" dirty="0">
              <a:effectLst/>
              <a:latin typeface="Garamond Bol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it-IT" sz="1400" dirty="0">
                <a:solidFill>
                  <a:srgbClr val="002060"/>
                </a:solidFill>
                <a:effectLst/>
                <a:latin typeface="Garamond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400" dirty="0">
              <a:effectLst/>
              <a:latin typeface="Garamond Bol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F658EE32-CCC4-097B-25AC-9ACB5B89E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8" y="1172251"/>
            <a:ext cx="9753600" cy="376072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C3CBF77-C640-779A-575C-18C6145709CF}"/>
              </a:ext>
            </a:extLst>
          </p:cNvPr>
          <p:cNvSpPr txBox="1"/>
          <p:nvPr/>
        </p:nvSpPr>
        <p:spPr>
          <a:xfrm>
            <a:off x="1539614" y="-4995"/>
            <a:ext cx="6753808" cy="1177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350" b="1" dirty="0">
                <a:latin typeface="Garamond" panose="02020404030301010803" pitchFamily="18" charset="0"/>
              </a:rPr>
              <a:t>RACCOMANDAZIONI 2024 SALUTE PELVICA </a:t>
            </a:r>
          </a:p>
          <a:p>
            <a:pPr algn="ctr"/>
            <a:r>
              <a:rPr lang="it-IT" sz="2350" b="1" dirty="0">
                <a:latin typeface="Garamond" panose="02020404030301010803" pitchFamily="18" charset="0"/>
              </a:rPr>
              <a:t>PER LA COMUNITA’ CHE HA EFFETTUATO </a:t>
            </a:r>
          </a:p>
          <a:p>
            <a:pPr algn="ctr"/>
            <a:r>
              <a:rPr lang="it-IT" sz="2350" b="1" dirty="0">
                <a:latin typeface="Garamond" panose="02020404030301010803" pitchFamily="18" charset="0"/>
              </a:rPr>
              <a:t>LA TRANSIZIONE FEMMINILE</a:t>
            </a:r>
          </a:p>
        </p:txBody>
      </p:sp>
    </p:spTree>
    <p:extLst>
      <p:ext uri="{BB962C8B-B14F-4D97-AF65-F5344CB8AC3E}">
        <p14:creationId xmlns:p14="http://schemas.microsoft.com/office/powerpoint/2010/main" val="63944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4000" y="1337424"/>
            <a:ext cx="7086600" cy="718959"/>
            <a:chOff x="0" y="0"/>
            <a:chExt cx="4551634" cy="660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1635" cy="660400"/>
            </a:xfrm>
            <a:custGeom>
              <a:avLst/>
              <a:gdLst/>
              <a:ahLst/>
              <a:cxnLst/>
              <a:rect l="l" t="t" r="r" b="b"/>
              <a:pathLst>
                <a:path w="4551635" h="660400">
                  <a:moveTo>
                    <a:pt x="4427174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7175" y="0"/>
                  </a:lnTo>
                  <a:cubicBezTo>
                    <a:pt x="4495755" y="0"/>
                    <a:pt x="4551635" y="55880"/>
                    <a:pt x="4551635" y="124460"/>
                  </a:cubicBezTo>
                  <a:lnTo>
                    <a:pt x="4551635" y="535940"/>
                  </a:lnTo>
                  <a:cubicBezTo>
                    <a:pt x="4551635" y="604520"/>
                    <a:pt x="4495755" y="660400"/>
                    <a:pt x="4427175" y="660400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133600" y="2199258"/>
            <a:ext cx="5638800" cy="519433"/>
            <a:chOff x="0" y="0"/>
            <a:chExt cx="5450151" cy="8408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50151" cy="840876"/>
            </a:xfrm>
            <a:custGeom>
              <a:avLst/>
              <a:gdLst/>
              <a:ahLst/>
              <a:cxnLst/>
              <a:rect l="l" t="t" r="r" b="b"/>
              <a:pathLst>
                <a:path w="5450151" h="840876">
                  <a:moveTo>
                    <a:pt x="5325691" y="840876"/>
                  </a:moveTo>
                  <a:lnTo>
                    <a:pt x="124460" y="840876"/>
                  </a:lnTo>
                  <a:cubicBezTo>
                    <a:pt x="55880" y="840876"/>
                    <a:pt x="0" y="784996"/>
                    <a:pt x="0" y="7164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25691" y="0"/>
                  </a:lnTo>
                  <a:cubicBezTo>
                    <a:pt x="5394271" y="0"/>
                    <a:pt x="5450151" y="55880"/>
                    <a:pt x="5450151" y="124460"/>
                  </a:cubicBezTo>
                  <a:lnTo>
                    <a:pt x="5450151" y="716416"/>
                  </a:lnTo>
                  <a:cubicBezTo>
                    <a:pt x="5450151" y="784996"/>
                    <a:pt x="5394271" y="840876"/>
                    <a:pt x="5325691" y="84087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Freeform 6"/>
          <p:cNvSpPr/>
          <p:nvPr/>
        </p:nvSpPr>
        <p:spPr>
          <a:xfrm>
            <a:off x="7579230" y="4800600"/>
            <a:ext cx="3719644" cy="3719644"/>
          </a:xfrm>
          <a:custGeom>
            <a:avLst/>
            <a:gdLst/>
            <a:ahLst/>
            <a:cxnLst/>
            <a:rect l="l" t="t" r="r" b="b"/>
            <a:pathLst>
              <a:path w="3719644" h="3719644">
                <a:moveTo>
                  <a:pt x="0" y="0"/>
                </a:moveTo>
                <a:lnTo>
                  <a:pt x="3719643" y="0"/>
                </a:lnTo>
                <a:lnTo>
                  <a:pt x="3719643" y="3719643"/>
                </a:lnTo>
                <a:lnTo>
                  <a:pt x="0" y="37196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7" name="Group 7"/>
          <p:cNvGrpSpPr/>
          <p:nvPr/>
        </p:nvGrpSpPr>
        <p:grpSpPr>
          <a:xfrm>
            <a:off x="4266717" y="6228106"/>
            <a:ext cx="1759010" cy="826007"/>
            <a:chOff x="0" y="0"/>
            <a:chExt cx="2358048" cy="110730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58048" cy="1107308"/>
            </a:xfrm>
            <a:custGeom>
              <a:avLst/>
              <a:gdLst/>
              <a:ahLst/>
              <a:cxnLst/>
              <a:rect l="l" t="t" r="r" b="b"/>
              <a:pathLst>
                <a:path w="2358048" h="1107308">
                  <a:moveTo>
                    <a:pt x="2233588" y="1107307"/>
                  </a:moveTo>
                  <a:lnTo>
                    <a:pt x="124460" y="1107307"/>
                  </a:lnTo>
                  <a:cubicBezTo>
                    <a:pt x="55880" y="1107307"/>
                    <a:pt x="0" y="1051427"/>
                    <a:pt x="0" y="98284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33588" y="0"/>
                  </a:lnTo>
                  <a:cubicBezTo>
                    <a:pt x="2302168" y="0"/>
                    <a:pt x="2358048" y="55880"/>
                    <a:pt x="2358048" y="124460"/>
                  </a:cubicBezTo>
                  <a:lnTo>
                    <a:pt x="2358048" y="982847"/>
                  </a:lnTo>
                  <a:cubicBezTo>
                    <a:pt x="2358048" y="1051427"/>
                    <a:pt x="2302168" y="1107308"/>
                    <a:pt x="2233588" y="1107308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448919" y="2892338"/>
            <a:ext cx="3163368" cy="4358435"/>
            <a:chOff x="0" y="0"/>
            <a:chExt cx="2585435" cy="32079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85435" cy="3207960"/>
            </a:xfrm>
            <a:custGeom>
              <a:avLst/>
              <a:gdLst/>
              <a:ahLst/>
              <a:cxnLst/>
              <a:rect l="l" t="t" r="r" b="b"/>
              <a:pathLst>
                <a:path w="2585435" h="3207960">
                  <a:moveTo>
                    <a:pt x="2460975" y="3207959"/>
                  </a:moveTo>
                  <a:lnTo>
                    <a:pt x="124460" y="3207959"/>
                  </a:lnTo>
                  <a:cubicBezTo>
                    <a:pt x="55880" y="3207959"/>
                    <a:pt x="0" y="3152079"/>
                    <a:pt x="0" y="30834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60975" y="0"/>
                  </a:lnTo>
                  <a:cubicBezTo>
                    <a:pt x="2529555" y="0"/>
                    <a:pt x="2585435" y="55880"/>
                    <a:pt x="2585435" y="124460"/>
                  </a:cubicBezTo>
                  <a:lnTo>
                    <a:pt x="2585435" y="3083500"/>
                  </a:lnTo>
                  <a:cubicBezTo>
                    <a:pt x="2585435" y="3152079"/>
                    <a:pt x="2529555" y="3207960"/>
                    <a:pt x="2460975" y="320796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1" name="AutoShape 11"/>
          <p:cNvSpPr/>
          <p:nvPr/>
        </p:nvSpPr>
        <p:spPr>
          <a:xfrm>
            <a:off x="1620615" y="5207851"/>
            <a:ext cx="0" cy="237096"/>
          </a:xfrm>
          <a:prstGeom prst="line">
            <a:avLst/>
          </a:prstGeom>
          <a:ln w="9525" cap="flat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2" name="TextBox 12"/>
          <p:cNvSpPr txBox="1"/>
          <p:nvPr/>
        </p:nvSpPr>
        <p:spPr>
          <a:xfrm>
            <a:off x="1752600" y="1512152"/>
            <a:ext cx="6477000" cy="28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89"/>
              </a:lnSpc>
            </a:pPr>
            <a:r>
              <a:rPr lang="en-US" sz="2000" b="1" spc="-27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VALUTAZIONE CLINICA PELVI-PERINEALE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86000" y="2284983"/>
            <a:ext cx="5486400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  <a:spcBef>
                <a:spcPct val="0"/>
              </a:spcBef>
            </a:pPr>
            <a:r>
              <a:rPr lang="en-US" sz="1842" b="1" spc="-27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ANAMNESI COMPLETA ED ESAME FISICO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0164" y="2892339"/>
            <a:ext cx="2529140" cy="4243356"/>
            <a:chOff x="0" y="0"/>
            <a:chExt cx="3287042" cy="305438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87042" cy="3054382"/>
            </a:xfrm>
            <a:custGeom>
              <a:avLst/>
              <a:gdLst/>
              <a:ahLst/>
              <a:cxnLst/>
              <a:rect l="l" t="t" r="r" b="b"/>
              <a:pathLst>
                <a:path w="3287042" h="3054382">
                  <a:moveTo>
                    <a:pt x="3162582" y="3054382"/>
                  </a:moveTo>
                  <a:lnTo>
                    <a:pt x="124460" y="3054382"/>
                  </a:lnTo>
                  <a:cubicBezTo>
                    <a:pt x="55880" y="3054382"/>
                    <a:pt x="0" y="2998502"/>
                    <a:pt x="0" y="292992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62582" y="0"/>
                  </a:lnTo>
                  <a:cubicBezTo>
                    <a:pt x="3231162" y="0"/>
                    <a:pt x="3287042" y="55880"/>
                    <a:pt x="3287042" y="124460"/>
                  </a:cubicBezTo>
                  <a:lnTo>
                    <a:pt x="3287042" y="2929922"/>
                  </a:lnTo>
                  <a:cubicBezTo>
                    <a:pt x="3287042" y="2998502"/>
                    <a:pt x="3231162" y="3054382"/>
                    <a:pt x="3162582" y="3054382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7298" y="2892339"/>
            <a:ext cx="2528345" cy="36443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97"/>
              </a:lnSpc>
            </a:pPr>
            <a:endParaRPr dirty="0"/>
          </a:p>
          <a:p>
            <a:pPr algn="ctr">
              <a:lnSpc>
                <a:spcPts val="1177"/>
              </a:lnSpc>
            </a:pPr>
            <a:r>
              <a:rPr lang="en-US" sz="981" b="1" spc="-14" dirty="0">
                <a:solidFill>
                  <a:srgbClr val="004AAD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17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                 OSSERVAZIONE</a:t>
            </a:r>
          </a:p>
          <a:p>
            <a:pPr algn="ctr">
              <a:lnSpc>
                <a:spcPts val="1417"/>
              </a:lnSpc>
            </a:pPr>
            <a:endParaRPr lang="en-US" b="1" spc="-17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algn="ctr">
              <a:lnSpc>
                <a:spcPts val="1417"/>
              </a:lnSpc>
            </a:pPr>
            <a:endParaRPr lang="en-US" b="1" spc="-17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algn="l">
              <a:lnSpc>
                <a:spcPts val="1177"/>
              </a:lnSpc>
            </a:pPr>
            <a:endParaRPr lang="en-US" sz="1181" b="1" spc="-17" dirty="0">
              <a:solidFill>
                <a:srgbClr val="004AAD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402450" lvl="1" indent="-285750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spc="-16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postura</a:t>
            </a:r>
            <a:endParaRPr lang="en-US" b="1" spc="-16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402450" lvl="1" indent="-285750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spc="-16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pattern </a:t>
            </a:r>
            <a:r>
              <a:rPr lang="en-US" b="1" spc="-16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respiratorio</a:t>
            </a:r>
            <a:endParaRPr lang="en-US" b="1" spc="-16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402450" lvl="1" indent="-285750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spc="-16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diaframma</a:t>
            </a:r>
            <a:r>
              <a:rPr lang="en-US" b="1" spc="-16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(</a:t>
            </a:r>
            <a:r>
              <a:rPr lang="en-US" b="1" spc="-16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tono</a:t>
            </a:r>
            <a:r>
              <a:rPr lang="en-US" b="1" spc="-16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e </a:t>
            </a:r>
            <a:r>
              <a:rPr lang="en-US" b="1" spc="-16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funzionalità</a:t>
            </a:r>
            <a:r>
              <a:rPr lang="en-US" b="1" spc="-16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)</a:t>
            </a:r>
          </a:p>
          <a:p>
            <a:pPr marL="402450" lvl="1" indent="-285750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spc="-16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muscoli</a:t>
            </a:r>
            <a:r>
              <a:rPr lang="en-US" b="1" spc="-16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e </a:t>
            </a:r>
            <a:r>
              <a:rPr lang="en-US" b="1" spc="-16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funzionalità</a:t>
            </a:r>
            <a:r>
              <a:rPr lang="en-US" b="1" spc="-16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16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addominale</a:t>
            </a:r>
            <a:r>
              <a:rPr lang="en-US" b="1" spc="-16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(</a:t>
            </a:r>
            <a:r>
              <a:rPr lang="en-US" b="1" spc="-16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diastasi</a:t>
            </a:r>
            <a:r>
              <a:rPr lang="en-US" b="1" spc="-16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16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addominale</a:t>
            </a:r>
            <a:r>
              <a:rPr lang="en-US" b="1" spc="-16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, </a:t>
            </a:r>
            <a:r>
              <a:rPr lang="en-US" b="1" spc="-16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esiti</a:t>
            </a:r>
            <a:r>
              <a:rPr lang="en-US" b="1" spc="-16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16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cicatriziali</a:t>
            </a:r>
            <a:r>
              <a:rPr lang="en-US" b="1" spc="-16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, </a:t>
            </a:r>
            <a:r>
              <a:rPr lang="en-US" b="1" spc="-16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presenza</a:t>
            </a:r>
            <a:r>
              <a:rPr lang="en-US" b="1" spc="-16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di </a:t>
            </a:r>
            <a:r>
              <a:rPr lang="en-US" b="1" spc="-16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ernie</a:t>
            </a:r>
            <a:r>
              <a:rPr lang="en-US" b="1" spc="-16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, </a:t>
            </a:r>
            <a:r>
              <a:rPr lang="en-US" b="1" spc="-16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adiposità</a:t>
            </a:r>
            <a:r>
              <a:rPr lang="en-US" b="1" spc="-16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)</a:t>
            </a:r>
          </a:p>
          <a:p>
            <a:pPr marL="116700" lvl="1" algn="l">
              <a:lnSpc>
                <a:spcPts val="1297"/>
              </a:lnSpc>
            </a:pPr>
            <a:r>
              <a:rPr lang="en-US" sz="1081" b="1" spc="-16" dirty="0">
                <a:solidFill>
                  <a:srgbClr val="004AAD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</a:p>
        </p:txBody>
      </p:sp>
      <p:sp>
        <p:nvSpPr>
          <p:cNvPr id="17" name="Freeform 17"/>
          <p:cNvSpPr/>
          <p:nvPr/>
        </p:nvSpPr>
        <p:spPr>
          <a:xfrm>
            <a:off x="-2329636" y="-1682445"/>
            <a:ext cx="4824173" cy="4824173"/>
          </a:xfrm>
          <a:custGeom>
            <a:avLst/>
            <a:gdLst/>
            <a:ahLst/>
            <a:cxnLst/>
            <a:rect l="l" t="t" r="r" b="b"/>
            <a:pathLst>
              <a:path w="4824173" h="4824173">
                <a:moveTo>
                  <a:pt x="0" y="0"/>
                </a:moveTo>
                <a:lnTo>
                  <a:pt x="4824172" y="0"/>
                </a:lnTo>
                <a:lnTo>
                  <a:pt x="4824172" y="4824173"/>
                </a:lnTo>
                <a:lnTo>
                  <a:pt x="0" y="48241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8"/>
          <p:cNvSpPr txBox="1"/>
          <p:nvPr/>
        </p:nvSpPr>
        <p:spPr>
          <a:xfrm>
            <a:off x="-2329636" y="404922"/>
            <a:ext cx="14055378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  <a:spcBef>
                <a:spcPct val="0"/>
              </a:spcBef>
            </a:pPr>
            <a:r>
              <a:rPr lang="en-US" sz="2515" b="1" spc="-37">
                <a:solidFill>
                  <a:srgbClr val="004AAD"/>
                </a:solidFill>
                <a:latin typeface="Garamond Bold"/>
                <a:ea typeface="Garamond Bold"/>
                <a:cs typeface="Garamond Bold"/>
                <a:sym typeface="Garamond Bold"/>
              </a:rPr>
              <a:t>RACCOMANDAZIONI 2024 SALUTE PELVICA FEMMINILE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0" y="985713"/>
            <a:ext cx="9341755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45"/>
              </a:lnSpc>
              <a:spcBef>
                <a:spcPct val="0"/>
              </a:spcBef>
            </a:pPr>
            <a:r>
              <a:rPr lang="en-US" sz="1371" spc="-20" dirty="0">
                <a:solidFill>
                  <a:srgbClr val="004AAD"/>
                </a:solidFill>
                <a:latin typeface="Garamond"/>
                <a:ea typeface="Garamond"/>
                <a:cs typeface="Garamond"/>
                <a:sym typeface="Garamond"/>
              </a:rPr>
              <a:t>   </a:t>
            </a:r>
            <a:r>
              <a:rPr lang="en-US" sz="1500" b="1" spc="-20" dirty="0">
                <a:solidFill>
                  <a:srgbClr val="004AAD"/>
                </a:solidFill>
                <a:latin typeface="Garamond"/>
                <a:ea typeface="Garamond"/>
                <a:cs typeface="Garamond"/>
                <a:sym typeface="Garamond"/>
              </a:rPr>
              <a:t>PREVENZIONE DELLE DISFUNZIONI URO-GINECOLOGICHE E COLON-PROCTOLOGICHE 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2757287" y="2892340"/>
            <a:ext cx="3506545" cy="4358434"/>
            <a:chOff x="0" y="0"/>
            <a:chExt cx="2854517" cy="320795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854517" cy="3207960"/>
            </a:xfrm>
            <a:custGeom>
              <a:avLst/>
              <a:gdLst/>
              <a:ahLst/>
              <a:cxnLst/>
              <a:rect l="l" t="t" r="r" b="b"/>
              <a:pathLst>
                <a:path w="2854517" h="3207960">
                  <a:moveTo>
                    <a:pt x="2730057" y="3207959"/>
                  </a:moveTo>
                  <a:lnTo>
                    <a:pt x="124460" y="3207959"/>
                  </a:lnTo>
                  <a:cubicBezTo>
                    <a:pt x="55880" y="3207959"/>
                    <a:pt x="0" y="3152079"/>
                    <a:pt x="0" y="30834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30057" y="0"/>
                  </a:lnTo>
                  <a:cubicBezTo>
                    <a:pt x="2798637" y="0"/>
                    <a:pt x="2854517" y="55880"/>
                    <a:pt x="2854517" y="124460"/>
                  </a:cubicBezTo>
                  <a:lnTo>
                    <a:pt x="2854517" y="3083500"/>
                  </a:lnTo>
                  <a:cubicBezTo>
                    <a:pt x="2854517" y="3152079"/>
                    <a:pt x="2798637" y="3207960"/>
                    <a:pt x="2730057" y="320796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7AD">
                    <a:alpha val="100000"/>
                  </a:srgbClr>
                </a:gs>
                <a:gs pos="100000">
                  <a:srgbClr val="FFA9F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757288" y="3352800"/>
            <a:ext cx="3383101" cy="4216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75107" lvl="1" indent="-137554" algn="l">
              <a:buClr>
                <a:srgbClr val="0000CC"/>
              </a:buClr>
              <a:buFont typeface="Arial"/>
              <a:buChar char="•"/>
            </a:pPr>
            <a:endParaRPr lang="en-US" sz="1400" b="1" spc="-19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275107" lvl="1" indent="-137554" algn="l">
              <a:buClr>
                <a:srgbClr val="0000CC"/>
              </a:buClr>
              <a:buFont typeface="Arial"/>
              <a:buChar char="•"/>
            </a:pPr>
            <a:endParaRPr lang="en-US" sz="1450" b="1" spc="-19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275107" lvl="1" indent="-137554" algn="l">
              <a:buClr>
                <a:srgbClr val="0000CC"/>
              </a:buClr>
              <a:buFont typeface="Arial"/>
              <a:buChar char="•"/>
            </a:pPr>
            <a:r>
              <a:rPr lang="en-US" sz="145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osservazione</a:t>
            </a:r>
            <a:r>
              <a:rPr lang="en-US" sz="145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145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dei</a:t>
            </a:r>
            <a:r>
              <a:rPr lang="en-US" sz="145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145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genitali</a:t>
            </a:r>
            <a:endParaRPr lang="en-US" sz="1450" b="1" spc="-19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275107" lvl="1" indent="-137554" algn="l">
              <a:buClr>
                <a:srgbClr val="0000CC"/>
              </a:buClr>
              <a:buFont typeface="Arial"/>
              <a:buChar char="•"/>
            </a:pPr>
            <a:r>
              <a:rPr lang="en-US" sz="145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valutazione</a:t>
            </a:r>
            <a:r>
              <a:rPr lang="en-US" sz="145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145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riflessi</a:t>
            </a:r>
            <a:r>
              <a:rPr lang="en-US" sz="145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(</a:t>
            </a:r>
            <a:r>
              <a:rPr lang="en-US" sz="145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clitorideo</a:t>
            </a:r>
            <a:r>
              <a:rPr lang="en-US" sz="145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e </a:t>
            </a:r>
            <a:r>
              <a:rPr lang="en-US" sz="145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anale</a:t>
            </a:r>
            <a:r>
              <a:rPr lang="en-US" sz="145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)</a:t>
            </a:r>
          </a:p>
          <a:p>
            <a:pPr marL="275107" lvl="1" indent="-137554" algn="l">
              <a:buClr>
                <a:srgbClr val="0000CC"/>
              </a:buClr>
              <a:buFont typeface="Arial"/>
              <a:buChar char="•"/>
            </a:pPr>
            <a:r>
              <a:rPr lang="en-US" sz="145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valutazione</a:t>
            </a:r>
            <a:r>
              <a:rPr lang="en-US" sz="145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145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muscolare</a:t>
            </a:r>
            <a:r>
              <a:rPr lang="en-US" sz="145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(</a:t>
            </a:r>
            <a:r>
              <a:rPr lang="en-US" sz="145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nucleo</a:t>
            </a:r>
            <a:r>
              <a:rPr lang="en-US" sz="145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145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fibroso</a:t>
            </a:r>
            <a:r>
              <a:rPr lang="en-US" sz="145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centrale, </a:t>
            </a:r>
            <a:r>
              <a:rPr lang="en-US" sz="145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muscolo</a:t>
            </a:r>
            <a:r>
              <a:rPr lang="en-US" sz="145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145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trasverso</a:t>
            </a:r>
            <a:r>
              <a:rPr lang="en-US" sz="145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145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superficiale</a:t>
            </a:r>
            <a:r>
              <a:rPr lang="en-US" sz="145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, </a:t>
            </a:r>
            <a:r>
              <a:rPr lang="en-US" sz="145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muscolo</a:t>
            </a:r>
            <a:r>
              <a:rPr lang="en-US" sz="145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145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ischiococcigeo</a:t>
            </a:r>
            <a:r>
              <a:rPr lang="en-US" sz="145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, </a:t>
            </a:r>
            <a:r>
              <a:rPr lang="en-US" sz="145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muscolo</a:t>
            </a:r>
            <a:r>
              <a:rPr lang="en-US" sz="145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145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ischiocavernoso</a:t>
            </a:r>
            <a:r>
              <a:rPr lang="en-US" sz="145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, </a:t>
            </a:r>
            <a:r>
              <a:rPr lang="en-US" sz="145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muscolo</a:t>
            </a:r>
            <a:r>
              <a:rPr lang="en-US" sz="145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145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bulbocavernoso</a:t>
            </a:r>
            <a:r>
              <a:rPr lang="en-US" sz="145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)</a:t>
            </a:r>
          </a:p>
          <a:p>
            <a:pPr marL="275107" lvl="1" indent="-137554" algn="l">
              <a:buClr>
                <a:srgbClr val="0000CC"/>
              </a:buClr>
              <a:buFont typeface="Arial"/>
              <a:buChar char="•"/>
            </a:pPr>
            <a:r>
              <a:rPr lang="en-US" sz="145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valutazione</a:t>
            </a:r>
            <a:r>
              <a:rPr lang="en-US" sz="145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145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neurologica</a:t>
            </a:r>
            <a:r>
              <a:rPr lang="en-US" sz="145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(swab-test, </a:t>
            </a:r>
            <a:r>
              <a:rPr lang="en-US" sz="145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sking</a:t>
            </a:r>
            <a:r>
              <a:rPr lang="en-US" sz="145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rolling test, segno di </a:t>
            </a:r>
            <a:r>
              <a:rPr lang="en-US" sz="145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tinnel</a:t>
            </a:r>
            <a:r>
              <a:rPr lang="en-US" sz="145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)</a:t>
            </a:r>
          </a:p>
          <a:p>
            <a:pPr marL="275107" lvl="1" indent="-137554" algn="l">
              <a:buClr>
                <a:srgbClr val="0000CC"/>
              </a:buClr>
              <a:buFont typeface="Arial"/>
              <a:buChar char="•"/>
            </a:pPr>
            <a:r>
              <a:rPr lang="en-US" sz="145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valutazione</a:t>
            </a:r>
            <a:r>
              <a:rPr lang="en-US" sz="145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145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all’iperpressione</a:t>
            </a:r>
            <a:r>
              <a:rPr lang="en-US" sz="145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145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addominale</a:t>
            </a:r>
            <a:r>
              <a:rPr lang="en-US" sz="145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(</a:t>
            </a:r>
            <a:r>
              <a:rPr lang="en-US" sz="145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colpo</a:t>
            </a:r>
            <a:r>
              <a:rPr lang="en-US" sz="145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di </a:t>
            </a:r>
            <a:r>
              <a:rPr lang="en-US" sz="145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tosse</a:t>
            </a:r>
            <a:r>
              <a:rPr lang="en-US" sz="145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e/o </a:t>
            </a:r>
            <a:r>
              <a:rPr lang="en-US" sz="145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manovra</a:t>
            </a:r>
            <a:r>
              <a:rPr lang="en-US" sz="145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di </a:t>
            </a:r>
            <a:r>
              <a:rPr lang="en-US" sz="145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valsalva</a:t>
            </a:r>
            <a:r>
              <a:rPr lang="en-US" sz="145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): stress test, </a:t>
            </a:r>
            <a:r>
              <a:rPr lang="en-US" sz="145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ipermobilità</a:t>
            </a:r>
            <a:r>
              <a:rPr lang="en-US" sz="145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145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uretrale</a:t>
            </a:r>
            <a:r>
              <a:rPr lang="en-US" sz="145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, </a:t>
            </a:r>
            <a:r>
              <a:rPr lang="en-US" sz="145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valutazione</a:t>
            </a:r>
            <a:r>
              <a:rPr lang="en-US" sz="145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145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addominale</a:t>
            </a:r>
            <a:r>
              <a:rPr lang="en-US" sz="145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, </a:t>
            </a:r>
            <a:r>
              <a:rPr lang="en-US" sz="145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presenza</a:t>
            </a:r>
            <a:r>
              <a:rPr lang="en-US" sz="145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di </a:t>
            </a:r>
            <a:r>
              <a:rPr lang="en-US" sz="145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discensus</a:t>
            </a:r>
            <a:r>
              <a:rPr lang="en-US" sz="145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, di guardian reflex, di </a:t>
            </a:r>
            <a:r>
              <a:rPr lang="en-US" sz="145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dissinergia</a:t>
            </a:r>
            <a:r>
              <a:rPr lang="en-US" sz="145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145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pelvi-perineale</a:t>
            </a:r>
            <a:endParaRPr lang="en-US" sz="1450" b="1" spc="-19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275107" lvl="1" indent="-137554" algn="l">
              <a:buClr>
                <a:srgbClr val="0000CC"/>
              </a:buClr>
              <a:buFont typeface="Arial"/>
              <a:buChar char="•"/>
            </a:pPr>
            <a:endParaRPr lang="en-US" sz="1400" b="1" spc="-19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275107" lvl="1" indent="-137554" algn="l">
              <a:buClr>
                <a:srgbClr val="0000CC"/>
              </a:buClr>
              <a:buFont typeface="Arial"/>
              <a:buChar char="•"/>
            </a:pPr>
            <a:endParaRPr lang="en-US" sz="1400" b="1" spc="-19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940256" y="3048000"/>
            <a:ext cx="3200133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VALUTAZIONE </a:t>
            </a:r>
          </a:p>
          <a:p>
            <a:pPr algn="ctr">
              <a:spcBef>
                <a:spcPct val="0"/>
              </a:spcBef>
            </a:pPr>
            <a:r>
              <a:rPr lang="en-US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MUSCOLARE ESTERNA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391816" y="3690426"/>
            <a:ext cx="3220472" cy="40267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95265" lvl="1" indent="-147633" algn="l">
              <a:lnSpc>
                <a:spcPts val="1641"/>
              </a:lnSpc>
              <a:buClr>
                <a:srgbClr val="0000CC"/>
              </a:buClr>
              <a:buFont typeface="Arial"/>
              <a:buChar char="•"/>
            </a:pPr>
            <a:endParaRPr lang="en-US" b="1" spc="-20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295265" lvl="1" indent="-147633" algn="l">
              <a:buClr>
                <a:srgbClr val="0000CC"/>
              </a:buClr>
              <a:buFont typeface="Arial"/>
              <a:buChar char="•"/>
            </a:pPr>
            <a:r>
              <a:rPr lang="en-US" sz="1500" b="1" spc="-20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pubo-coccigeo</a:t>
            </a:r>
            <a:endParaRPr lang="en-US" sz="1500" b="1" spc="-20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295265" lvl="1" indent="-147633" algn="l">
              <a:buClr>
                <a:srgbClr val="0000CC"/>
              </a:buClr>
              <a:buFont typeface="Arial"/>
              <a:buChar char="•"/>
            </a:pPr>
            <a:r>
              <a:rPr lang="en-US" sz="1500" b="1" spc="-2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ileo-</a:t>
            </a:r>
            <a:r>
              <a:rPr lang="en-US" sz="1500" b="1" spc="-20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coccigeo</a:t>
            </a:r>
            <a:endParaRPr lang="en-US" sz="1500" b="1" spc="-20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295265" lvl="1" indent="-147633" algn="l">
              <a:buClr>
                <a:srgbClr val="0000CC"/>
              </a:buClr>
              <a:buFont typeface="Arial"/>
              <a:buChar char="•"/>
            </a:pPr>
            <a:r>
              <a:rPr lang="en-US" sz="1500" b="1" spc="-20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ischio-coccigeo</a:t>
            </a:r>
            <a:endParaRPr lang="en-US" sz="1500" b="1" spc="-20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295265" lvl="1" indent="-147633" algn="l">
              <a:buClr>
                <a:srgbClr val="0000CC"/>
              </a:buClr>
              <a:buFont typeface="Arial"/>
              <a:buChar char="•"/>
            </a:pPr>
            <a:r>
              <a:rPr lang="en-US" sz="1500" b="1" spc="-20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otturatore</a:t>
            </a:r>
            <a:r>
              <a:rPr lang="en-US" sz="1500" b="1" spc="-2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1500" b="1" spc="-20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interno</a:t>
            </a:r>
            <a:endParaRPr lang="en-US" sz="1500" b="1" spc="-20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295265" lvl="1" indent="-147633" algn="l">
              <a:buClr>
                <a:srgbClr val="0000CC"/>
              </a:buClr>
              <a:buFont typeface="Arial"/>
              <a:buChar char="•"/>
            </a:pPr>
            <a:r>
              <a:rPr lang="en-US" sz="1500" b="1" spc="-20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piriforme</a:t>
            </a:r>
            <a:endParaRPr lang="en-US" sz="1500" b="1" spc="-20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295265" lvl="1" indent="-147633" algn="l">
              <a:buClr>
                <a:srgbClr val="0000CC"/>
              </a:buClr>
              <a:buFont typeface="Arial"/>
              <a:buChar char="•"/>
            </a:pPr>
            <a:r>
              <a:rPr lang="en-US" sz="1500" b="1" spc="-20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elevatore</a:t>
            </a:r>
            <a:r>
              <a:rPr lang="en-US" sz="1500" b="1" spc="-2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1500" b="1" spc="-20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dell’ano</a:t>
            </a:r>
            <a:endParaRPr lang="en-US" sz="1500" b="1" spc="-20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295265" lvl="1" indent="-147633" algn="l">
              <a:buClr>
                <a:srgbClr val="0000CC"/>
              </a:buClr>
              <a:buFont typeface="Arial"/>
              <a:buChar char="•"/>
            </a:pPr>
            <a:r>
              <a:rPr lang="en-US" sz="1500" b="1" spc="-20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mobilità</a:t>
            </a:r>
            <a:r>
              <a:rPr lang="en-US" sz="1500" b="1" spc="-2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del </a:t>
            </a:r>
            <a:r>
              <a:rPr lang="en-US" sz="1500" b="1" spc="-20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coccige</a:t>
            </a:r>
            <a:endParaRPr lang="en-US" sz="1500" b="1" spc="-20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295265" lvl="1" indent="-147633" algn="l">
              <a:buClr>
                <a:srgbClr val="0000CC"/>
              </a:buClr>
              <a:buFont typeface="Arial"/>
              <a:buChar char="•"/>
            </a:pPr>
            <a:r>
              <a:rPr lang="en-US" sz="1500" b="1" spc="-20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mobilità</a:t>
            </a:r>
            <a:r>
              <a:rPr lang="en-US" sz="1500" b="1" spc="-2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e </a:t>
            </a:r>
            <a:r>
              <a:rPr lang="en-US" sz="1500" b="1" spc="-20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posizionamento</a:t>
            </a:r>
            <a:r>
              <a:rPr lang="en-US" sz="1500" b="1" spc="-2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del </a:t>
            </a:r>
            <a:r>
              <a:rPr lang="en-US" sz="1500" b="1" spc="-20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collo</a:t>
            </a:r>
            <a:r>
              <a:rPr lang="en-US" sz="1500" b="1" spc="-2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1500" b="1" spc="-20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dell’utero</a:t>
            </a:r>
            <a:endParaRPr lang="en-US" sz="1500" b="1" spc="-20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295265" lvl="1" indent="-147633" algn="l">
              <a:buClr>
                <a:srgbClr val="0000CC"/>
              </a:buClr>
              <a:buFont typeface="Arial"/>
              <a:buChar char="•"/>
            </a:pPr>
            <a:r>
              <a:rPr lang="en-US" sz="1500" b="1" spc="-20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manovra</a:t>
            </a:r>
            <a:r>
              <a:rPr lang="en-US" sz="1500" b="1" spc="-2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di </a:t>
            </a:r>
            <a:r>
              <a:rPr lang="en-US" sz="1500" b="1" spc="-20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valsalva</a:t>
            </a:r>
            <a:r>
              <a:rPr lang="en-US" sz="1500" b="1" spc="-2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e </a:t>
            </a:r>
            <a:r>
              <a:rPr lang="en-US" sz="1500" b="1" spc="-20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posizionamento</a:t>
            </a:r>
            <a:r>
              <a:rPr lang="en-US" sz="1500" b="1" spc="-2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1500" b="1" spc="-20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degli</a:t>
            </a:r>
            <a:r>
              <a:rPr lang="en-US" sz="1500" b="1" spc="-2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1500" b="1" spc="-20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organi</a:t>
            </a:r>
            <a:r>
              <a:rPr lang="en-US" sz="1500" b="1" spc="-2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1500" b="1" spc="-20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pelvici</a:t>
            </a:r>
            <a:endParaRPr lang="en-US" sz="1500" b="1" spc="-20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295265" lvl="1" indent="-147633" algn="l">
              <a:buClr>
                <a:srgbClr val="0000CC"/>
              </a:buClr>
              <a:buFont typeface="Arial"/>
              <a:buChar char="•"/>
            </a:pPr>
            <a:r>
              <a:rPr lang="en-US" sz="1500" b="1" spc="-2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PC test (test del </a:t>
            </a:r>
            <a:r>
              <a:rPr lang="en-US" sz="1500" b="1" spc="-20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pubo-coccigeo</a:t>
            </a:r>
            <a:r>
              <a:rPr lang="en-US" sz="1500" b="1" spc="-2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): </a:t>
            </a:r>
            <a:r>
              <a:rPr lang="en-US" sz="1500" b="1" spc="-20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tono</a:t>
            </a:r>
            <a:r>
              <a:rPr lang="en-US" sz="1500" b="1" spc="-2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, </a:t>
            </a:r>
            <a:r>
              <a:rPr lang="en-US" sz="1500" b="1" spc="-20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affaticabilità</a:t>
            </a:r>
            <a:r>
              <a:rPr lang="en-US" sz="1500" b="1" spc="-2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ed endurance</a:t>
            </a:r>
          </a:p>
          <a:p>
            <a:pPr marL="295265" lvl="1" indent="-147633" algn="l">
              <a:lnSpc>
                <a:spcPts val="1641"/>
              </a:lnSpc>
              <a:buFont typeface="Arial"/>
              <a:buChar char="•"/>
            </a:pPr>
            <a:endParaRPr lang="en-US" sz="1367" b="1" spc="-20" dirty="0">
              <a:solidFill>
                <a:srgbClr val="004AAD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295265" lvl="1" indent="-147633" algn="l">
              <a:lnSpc>
                <a:spcPts val="1641"/>
              </a:lnSpc>
              <a:buFont typeface="Arial"/>
              <a:buChar char="•"/>
            </a:pPr>
            <a:endParaRPr lang="en-US" sz="1367" b="1" spc="-20" dirty="0">
              <a:solidFill>
                <a:srgbClr val="004AAD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295265" lvl="1" indent="-147633" algn="l">
              <a:lnSpc>
                <a:spcPts val="1641"/>
              </a:lnSpc>
              <a:buFont typeface="Arial"/>
              <a:buChar char="•"/>
            </a:pPr>
            <a:endParaRPr lang="en-US" sz="1367" b="1" spc="-20" dirty="0">
              <a:solidFill>
                <a:srgbClr val="004AAD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295265" lvl="1" indent="-147633" algn="l">
              <a:lnSpc>
                <a:spcPts val="1641"/>
              </a:lnSpc>
              <a:buFont typeface="Arial"/>
              <a:buChar char="•"/>
            </a:pPr>
            <a:endParaRPr lang="en-US" sz="1367" b="1" spc="-20" dirty="0">
              <a:solidFill>
                <a:srgbClr val="004AAD"/>
              </a:solidFill>
              <a:latin typeface="Garamond Bold"/>
              <a:ea typeface="Garamond Bold"/>
              <a:cs typeface="Garamond Bold"/>
              <a:sym typeface="Garamond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6550026" y="2962781"/>
            <a:ext cx="2889026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b="1" spc="-17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VALUTAZIONE MUSCOLARE INTERNA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86000" y="1122961"/>
            <a:ext cx="4926867" cy="1273483"/>
            <a:chOff x="0" y="0"/>
            <a:chExt cx="3290017" cy="10479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0017" cy="1047984"/>
            </a:xfrm>
            <a:custGeom>
              <a:avLst/>
              <a:gdLst/>
              <a:ahLst/>
              <a:cxnLst/>
              <a:rect l="l" t="t" r="r" b="b"/>
              <a:pathLst>
                <a:path w="3290017" h="1047984">
                  <a:moveTo>
                    <a:pt x="3165557" y="1047984"/>
                  </a:moveTo>
                  <a:lnTo>
                    <a:pt x="124460" y="1047984"/>
                  </a:lnTo>
                  <a:cubicBezTo>
                    <a:pt x="55880" y="1047984"/>
                    <a:pt x="0" y="992104"/>
                    <a:pt x="0" y="9235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65557" y="0"/>
                  </a:lnTo>
                  <a:cubicBezTo>
                    <a:pt x="3234137" y="0"/>
                    <a:pt x="3290017" y="55880"/>
                    <a:pt x="3290017" y="124460"/>
                  </a:cubicBezTo>
                  <a:lnTo>
                    <a:pt x="3290017" y="923524"/>
                  </a:lnTo>
                  <a:cubicBezTo>
                    <a:pt x="3290017" y="992104"/>
                    <a:pt x="3234137" y="1047984"/>
                    <a:pt x="3165557" y="104798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90144" y="2872696"/>
            <a:ext cx="2705456" cy="949468"/>
            <a:chOff x="0" y="0"/>
            <a:chExt cx="2911696" cy="87277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911696" cy="872779"/>
            </a:xfrm>
            <a:custGeom>
              <a:avLst/>
              <a:gdLst/>
              <a:ahLst/>
              <a:cxnLst/>
              <a:rect l="l" t="t" r="r" b="b"/>
              <a:pathLst>
                <a:path w="2911696" h="872779">
                  <a:moveTo>
                    <a:pt x="2787236" y="872779"/>
                  </a:moveTo>
                  <a:lnTo>
                    <a:pt x="124460" y="872779"/>
                  </a:lnTo>
                  <a:cubicBezTo>
                    <a:pt x="55880" y="872779"/>
                    <a:pt x="0" y="816899"/>
                    <a:pt x="0" y="74831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87236" y="0"/>
                  </a:lnTo>
                  <a:cubicBezTo>
                    <a:pt x="2855816" y="0"/>
                    <a:pt x="2911696" y="55880"/>
                    <a:pt x="2911696" y="124460"/>
                  </a:cubicBezTo>
                  <a:lnTo>
                    <a:pt x="2911696" y="748319"/>
                  </a:lnTo>
                  <a:cubicBezTo>
                    <a:pt x="2911696" y="816899"/>
                    <a:pt x="2855816" y="872779"/>
                    <a:pt x="2787236" y="87277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90144" y="4059259"/>
            <a:ext cx="2705456" cy="3089378"/>
            <a:chOff x="0" y="0"/>
            <a:chExt cx="3112990" cy="358718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12990" cy="3587181"/>
            </a:xfrm>
            <a:custGeom>
              <a:avLst/>
              <a:gdLst/>
              <a:ahLst/>
              <a:cxnLst/>
              <a:rect l="l" t="t" r="r" b="b"/>
              <a:pathLst>
                <a:path w="3112990" h="3587181">
                  <a:moveTo>
                    <a:pt x="2988530" y="3587181"/>
                  </a:moveTo>
                  <a:lnTo>
                    <a:pt x="124460" y="3587181"/>
                  </a:lnTo>
                  <a:cubicBezTo>
                    <a:pt x="55880" y="3587181"/>
                    <a:pt x="0" y="3531301"/>
                    <a:pt x="0" y="346272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88530" y="0"/>
                  </a:lnTo>
                  <a:cubicBezTo>
                    <a:pt x="3057110" y="0"/>
                    <a:pt x="3112990" y="55880"/>
                    <a:pt x="3112990" y="124460"/>
                  </a:cubicBezTo>
                  <a:lnTo>
                    <a:pt x="3112990" y="3462721"/>
                  </a:lnTo>
                  <a:cubicBezTo>
                    <a:pt x="3112990" y="3531301"/>
                    <a:pt x="3057110" y="3587181"/>
                    <a:pt x="2988530" y="3587181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" name="Freeform 8"/>
          <p:cNvSpPr/>
          <p:nvPr/>
        </p:nvSpPr>
        <p:spPr>
          <a:xfrm>
            <a:off x="6645335" y="5888065"/>
            <a:ext cx="4500303" cy="4500303"/>
          </a:xfrm>
          <a:custGeom>
            <a:avLst/>
            <a:gdLst/>
            <a:ahLst/>
            <a:cxnLst/>
            <a:rect l="l" t="t" r="r" b="b"/>
            <a:pathLst>
              <a:path w="4500303" h="4500303">
                <a:moveTo>
                  <a:pt x="0" y="0"/>
                </a:moveTo>
                <a:lnTo>
                  <a:pt x="4500302" y="0"/>
                </a:lnTo>
                <a:lnTo>
                  <a:pt x="4500302" y="4500303"/>
                </a:lnTo>
                <a:lnTo>
                  <a:pt x="0" y="45003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9" name="Group 9"/>
          <p:cNvGrpSpPr/>
          <p:nvPr/>
        </p:nvGrpSpPr>
        <p:grpSpPr>
          <a:xfrm>
            <a:off x="3307680" y="4033637"/>
            <a:ext cx="3016919" cy="3115000"/>
            <a:chOff x="0" y="0"/>
            <a:chExt cx="3203723" cy="328325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03723" cy="3283257"/>
            </a:xfrm>
            <a:custGeom>
              <a:avLst/>
              <a:gdLst/>
              <a:ahLst/>
              <a:cxnLst/>
              <a:rect l="l" t="t" r="r" b="b"/>
              <a:pathLst>
                <a:path w="3203723" h="3283257">
                  <a:moveTo>
                    <a:pt x="3079263" y="3283256"/>
                  </a:moveTo>
                  <a:lnTo>
                    <a:pt x="124460" y="3283256"/>
                  </a:lnTo>
                  <a:cubicBezTo>
                    <a:pt x="55880" y="3283256"/>
                    <a:pt x="0" y="3227376"/>
                    <a:pt x="0" y="31587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79263" y="0"/>
                  </a:lnTo>
                  <a:cubicBezTo>
                    <a:pt x="3147843" y="0"/>
                    <a:pt x="3203723" y="55880"/>
                    <a:pt x="3203723" y="124460"/>
                  </a:cubicBezTo>
                  <a:lnTo>
                    <a:pt x="3203723" y="3158797"/>
                  </a:lnTo>
                  <a:cubicBezTo>
                    <a:pt x="3203723" y="3227376"/>
                    <a:pt x="3147843" y="3283257"/>
                    <a:pt x="3079263" y="3283257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801885" y="1333571"/>
            <a:ext cx="3908623" cy="8797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87"/>
              </a:lnSpc>
            </a:pPr>
            <a:r>
              <a:rPr lang="en-US" sz="1906" b="1" spc="-28" dirty="0">
                <a:solidFill>
                  <a:srgbClr val="002060"/>
                </a:solidFill>
                <a:latin typeface="Garamond" panose="02020404030301010803" pitchFamily="18" charset="0"/>
                <a:ea typeface="Garamond Bold"/>
                <a:cs typeface="Garamond Bold"/>
                <a:sym typeface="Garamond Bold"/>
              </a:rPr>
              <a:t>FATTORI DI RISCHIO PER IL DANNO PERINEALE</a:t>
            </a:r>
          </a:p>
          <a:p>
            <a:pPr algn="ctr">
              <a:lnSpc>
                <a:spcPts val="2287"/>
              </a:lnSpc>
              <a:spcBef>
                <a:spcPct val="0"/>
              </a:spcBef>
            </a:pPr>
            <a:r>
              <a:rPr lang="en-US" sz="1906" b="1" spc="-28" dirty="0">
                <a:solidFill>
                  <a:srgbClr val="00206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(PERINEAL CARD)</a:t>
            </a:r>
            <a:r>
              <a:rPr lang="en-US" sz="1906" b="1" spc="-28" dirty="0">
                <a:solidFill>
                  <a:srgbClr val="002060"/>
                </a:solidFill>
                <a:latin typeface="Garamond" panose="02020404030301010803" pitchFamily="18" charset="0"/>
                <a:ea typeface="Garamond Bold"/>
                <a:cs typeface="Garamond Bold"/>
                <a:sym typeface="Garamond Bold"/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31171" y="3048000"/>
            <a:ext cx="2509466" cy="698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70"/>
              </a:lnSpc>
            </a:pPr>
            <a:r>
              <a:rPr lang="en-US" sz="2142" b="1" spc="-32" dirty="0">
                <a:solidFill>
                  <a:srgbClr val="0000CC"/>
                </a:solidFill>
                <a:latin typeface="Garamond Bold"/>
                <a:ea typeface="Garamond Bold"/>
                <a:cs typeface="Garamond Bold"/>
                <a:sym typeface="Garamond Bold"/>
              </a:rPr>
              <a:t>R1</a:t>
            </a:r>
          </a:p>
          <a:p>
            <a:pPr algn="ctr">
              <a:lnSpc>
                <a:spcPts val="1370"/>
              </a:lnSpc>
              <a:spcBef>
                <a:spcPct val="0"/>
              </a:spcBef>
            </a:pPr>
            <a:r>
              <a:rPr lang="en-US" sz="1400" b="1" spc="-17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BASSO RISCHIO CON SCORE ≤10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0143" y="4191896"/>
            <a:ext cx="2611741" cy="3063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1193" lvl="1" indent="-285750" algn="l">
              <a:lnSpc>
                <a:spcPts val="1839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spc="-22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presa in </a:t>
            </a:r>
            <a:r>
              <a:rPr lang="en-US" b="1" spc="-22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carico</a:t>
            </a:r>
            <a:endParaRPr lang="en-US" b="1" spc="-22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285750" indent="-285750" algn="l">
              <a:lnSpc>
                <a:spcPts val="1839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endParaRPr lang="en-US" b="1" spc="-22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451193" lvl="1" indent="-285750" algn="l">
              <a:lnSpc>
                <a:spcPts val="1839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spc="-22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rieducazione</a:t>
            </a:r>
            <a:r>
              <a:rPr lang="en-US" b="1" spc="-22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 </a:t>
            </a:r>
            <a:r>
              <a:rPr lang="en-US" b="1" spc="-22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pelvi-perineale</a:t>
            </a:r>
            <a:endParaRPr lang="en-US" b="1" spc="-22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285750" indent="-285750" algn="l">
              <a:lnSpc>
                <a:spcPts val="1839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endParaRPr lang="en-US" b="1" spc="-22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451193" lvl="1" indent="-285750" algn="l">
              <a:lnSpc>
                <a:spcPts val="1839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spc="-22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terapia</a:t>
            </a:r>
            <a:r>
              <a:rPr lang="en-US" b="1" spc="-22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22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comportamentale</a:t>
            </a:r>
            <a:r>
              <a:rPr lang="en-US" b="1" spc="-22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con </a:t>
            </a:r>
            <a:r>
              <a:rPr lang="en-US" b="1" spc="-22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esercizi</a:t>
            </a:r>
            <a:r>
              <a:rPr lang="en-US" b="1" spc="-22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di </a:t>
            </a:r>
            <a:r>
              <a:rPr lang="en-US" b="1" spc="-22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propriocezione</a:t>
            </a:r>
            <a:r>
              <a:rPr lang="en-US" b="1" spc="-22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e feedback </a:t>
            </a:r>
            <a:r>
              <a:rPr lang="en-US" b="1" spc="-22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tattile</a:t>
            </a:r>
            <a:r>
              <a:rPr lang="en-US" b="1" spc="-22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e </a:t>
            </a:r>
            <a:r>
              <a:rPr lang="en-US" b="1" spc="-22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visivo</a:t>
            </a:r>
            <a:endParaRPr lang="en-US" b="1" spc="-22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algn="just">
              <a:lnSpc>
                <a:spcPts val="1336"/>
              </a:lnSpc>
            </a:pPr>
            <a:endParaRPr lang="en-US" sz="1532" b="1" spc="-22" dirty="0">
              <a:solidFill>
                <a:srgbClr val="004AAD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algn="ctr">
              <a:lnSpc>
                <a:spcPts val="1336"/>
              </a:lnSpc>
            </a:pPr>
            <a:endParaRPr lang="en-US" sz="1532" b="1" spc="-22" dirty="0">
              <a:solidFill>
                <a:srgbClr val="004AAD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algn="ctr">
              <a:lnSpc>
                <a:spcPts val="1336"/>
              </a:lnSpc>
              <a:spcBef>
                <a:spcPct val="0"/>
              </a:spcBef>
            </a:pPr>
            <a:r>
              <a:rPr lang="en-US" sz="1113" b="1" spc="-16" dirty="0">
                <a:solidFill>
                  <a:srgbClr val="004AAD"/>
                </a:solidFill>
                <a:latin typeface="Garamond Bold"/>
                <a:ea typeface="Garamond Bold"/>
                <a:cs typeface="Garamond Bold"/>
                <a:sym typeface="Garamond Bold"/>
              </a:rPr>
              <a:t>-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232788" y="4191896"/>
            <a:ext cx="3054666" cy="2684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9999" lvl="1" indent="-285750" algn="l">
              <a:lnSpc>
                <a:spcPts val="1936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spc="-24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presa in </a:t>
            </a:r>
            <a:r>
              <a:rPr lang="en-US" b="1" spc="-24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carico</a:t>
            </a:r>
            <a:endParaRPr lang="en-US" b="1" spc="-24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285750" indent="-285750" algn="l">
              <a:lnSpc>
                <a:spcPts val="1936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endParaRPr lang="en-US" b="1" spc="-24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459999" lvl="1" indent="-285750" algn="l">
              <a:lnSpc>
                <a:spcPts val="1936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spc="-24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breve </a:t>
            </a:r>
            <a:r>
              <a:rPr lang="en-US" b="1" spc="-24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ciclo</a:t>
            </a:r>
            <a:r>
              <a:rPr lang="en-US" b="1" spc="-24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di </a:t>
            </a:r>
            <a:r>
              <a:rPr lang="en-US" b="1" spc="-24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rieducazione</a:t>
            </a:r>
            <a:r>
              <a:rPr lang="en-US" b="1" spc="-24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24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pelvi-perineale</a:t>
            </a:r>
            <a:endParaRPr lang="en-US" b="1" spc="-24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285750" indent="-285750" algn="l">
              <a:lnSpc>
                <a:spcPts val="1936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endParaRPr lang="en-US" b="1" spc="-24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459999" lvl="1" indent="-285750" algn="l">
              <a:lnSpc>
                <a:spcPts val="1936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spc="-24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terapia</a:t>
            </a:r>
            <a:r>
              <a:rPr lang="en-US" b="1" spc="-24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24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comportamentale</a:t>
            </a:r>
            <a:r>
              <a:rPr lang="en-US" b="1" spc="-24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e </a:t>
            </a:r>
            <a:r>
              <a:rPr lang="en-US" b="1" spc="-24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propriocezione</a:t>
            </a:r>
            <a:endParaRPr lang="en-US" b="1" spc="-24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285750" indent="-285750" algn="l">
              <a:lnSpc>
                <a:spcPts val="1936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endParaRPr lang="en-US" b="1" spc="-24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459999" lvl="1" indent="-285750" algn="l">
              <a:lnSpc>
                <a:spcPts val="1936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spc="-24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consulto</a:t>
            </a:r>
            <a:r>
              <a:rPr lang="en-US" b="1" spc="-24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con lo </a:t>
            </a:r>
            <a:r>
              <a:rPr lang="en-US" b="1" spc="-24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specialista</a:t>
            </a:r>
            <a:r>
              <a:rPr lang="en-US" b="1" spc="-24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</a:p>
          <a:p>
            <a:pPr marL="285750" indent="-285750" algn="l">
              <a:lnSpc>
                <a:spcPts val="1936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endParaRPr lang="en-US" b="1" spc="-24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459999" lvl="1" indent="-285750" algn="l">
              <a:lnSpc>
                <a:spcPts val="1936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spc="-24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riabilitazione</a:t>
            </a:r>
            <a:endParaRPr lang="en-US" b="1" spc="-24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-2329636" y="-1682445"/>
            <a:ext cx="4181618" cy="4181618"/>
          </a:xfrm>
          <a:custGeom>
            <a:avLst/>
            <a:gdLst/>
            <a:ahLst/>
            <a:cxnLst/>
            <a:rect l="l" t="t" r="r" b="b"/>
            <a:pathLst>
              <a:path w="4181618" h="4181618">
                <a:moveTo>
                  <a:pt x="0" y="0"/>
                </a:moveTo>
                <a:lnTo>
                  <a:pt x="4181618" y="0"/>
                </a:lnTo>
                <a:lnTo>
                  <a:pt x="4181618" y="4181619"/>
                </a:lnTo>
                <a:lnTo>
                  <a:pt x="0" y="41816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6" name="TextBox 16"/>
          <p:cNvSpPr txBox="1"/>
          <p:nvPr/>
        </p:nvSpPr>
        <p:spPr>
          <a:xfrm>
            <a:off x="-2345472" y="166563"/>
            <a:ext cx="14055378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  <a:spcBef>
                <a:spcPct val="0"/>
              </a:spcBef>
            </a:pPr>
            <a:r>
              <a:rPr lang="en-US" sz="2515" b="1" spc="-37">
                <a:solidFill>
                  <a:srgbClr val="004AAD"/>
                </a:solidFill>
                <a:latin typeface="Garamond Bold"/>
                <a:ea typeface="Garamond Bold"/>
                <a:cs typeface="Garamond Bold"/>
                <a:sym typeface="Garamond Bold"/>
              </a:rPr>
              <a:t>RACCOMANDAZIONI 2024 SALUTE PELVICA FEMMINILE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2109" y="664568"/>
            <a:ext cx="9655291" cy="205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45"/>
              </a:lnSpc>
              <a:spcBef>
                <a:spcPct val="0"/>
              </a:spcBef>
            </a:pPr>
            <a:r>
              <a:rPr lang="en-US" sz="1400" b="1" spc="-20" dirty="0">
                <a:solidFill>
                  <a:srgbClr val="004AAD"/>
                </a:solidFill>
                <a:latin typeface="Garamond"/>
                <a:ea typeface="Garamond"/>
                <a:cs typeface="Garamond"/>
                <a:sym typeface="Garamond"/>
              </a:rPr>
              <a:t>RIEDUCAZIONE E RIABILITAZIONE DELLE DISFUNZIONI URO-GINECOLOGICHE E COLON-PROCTOLOGICHE 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6670073" y="4033637"/>
            <a:ext cx="2717518" cy="3114999"/>
            <a:chOff x="0" y="0"/>
            <a:chExt cx="4241185" cy="493146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241185" cy="4931467"/>
            </a:xfrm>
            <a:custGeom>
              <a:avLst/>
              <a:gdLst/>
              <a:ahLst/>
              <a:cxnLst/>
              <a:rect l="l" t="t" r="r" b="b"/>
              <a:pathLst>
                <a:path w="4241185" h="4931467">
                  <a:moveTo>
                    <a:pt x="4116725" y="4931467"/>
                  </a:moveTo>
                  <a:lnTo>
                    <a:pt x="124460" y="4931467"/>
                  </a:lnTo>
                  <a:cubicBezTo>
                    <a:pt x="55880" y="4931467"/>
                    <a:pt x="0" y="4875587"/>
                    <a:pt x="0" y="48070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16725" y="0"/>
                  </a:lnTo>
                  <a:cubicBezTo>
                    <a:pt x="4185305" y="0"/>
                    <a:pt x="4241185" y="55880"/>
                    <a:pt x="4241185" y="124460"/>
                  </a:cubicBezTo>
                  <a:lnTo>
                    <a:pt x="4241185" y="4807007"/>
                  </a:lnTo>
                  <a:cubicBezTo>
                    <a:pt x="4241185" y="4875587"/>
                    <a:pt x="4185305" y="4931467"/>
                    <a:pt x="4116725" y="4931467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6645335" y="4191896"/>
            <a:ext cx="2692102" cy="28219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65009" lvl="1" indent="-285750" algn="l">
              <a:lnSpc>
                <a:spcPts val="1992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spc="-24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invio</a:t>
            </a:r>
            <a:r>
              <a:rPr lang="en-US" b="1" spc="-24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a </a:t>
            </a:r>
            <a:r>
              <a:rPr lang="en-US" b="1" spc="-24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uroginecologo</a:t>
            </a:r>
            <a:r>
              <a:rPr lang="en-US" b="1" spc="-24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/ </a:t>
            </a:r>
            <a:r>
              <a:rPr lang="en-US" b="1" spc="-24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colonproctologo</a:t>
            </a:r>
            <a:endParaRPr lang="en-US" b="1" spc="-24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285750" indent="-285750" algn="l">
              <a:lnSpc>
                <a:spcPts val="1992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endParaRPr lang="en-US" b="1" spc="-24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465009" lvl="1" indent="-285750" algn="l">
              <a:lnSpc>
                <a:spcPts val="1992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spc="-24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rieducazione</a:t>
            </a:r>
            <a:r>
              <a:rPr lang="en-US" b="1" spc="-24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24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pelvi-perineale</a:t>
            </a:r>
            <a:endParaRPr lang="en-US" b="1" spc="-24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285750" indent="-285750" algn="l">
              <a:lnSpc>
                <a:spcPts val="1992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endParaRPr lang="en-US" b="1" spc="-24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465009" lvl="1" indent="-285750" algn="l">
              <a:lnSpc>
                <a:spcPts val="1992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spc="-24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terapia</a:t>
            </a:r>
            <a:r>
              <a:rPr lang="en-US" b="1" spc="-24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24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comportamentale</a:t>
            </a:r>
            <a:r>
              <a:rPr lang="en-US" b="1" spc="-24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e </a:t>
            </a:r>
            <a:r>
              <a:rPr lang="en-US" b="1" spc="-24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propriocezione</a:t>
            </a:r>
            <a:endParaRPr lang="en-US" b="1" spc="-24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285750" indent="-285750" algn="l">
              <a:lnSpc>
                <a:spcPts val="1992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endParaRPr lang="en-US" b="1" spc="-24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465009" lvl="1" indent="-285750" algn="l">
              <a:lnSpc>
                <a:spcPts val="1992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spc="-24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riabilitazione</a:t>
            </a:r>
            <a:r>
              <a:rPr lang="en-US" b="1" spc="-24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3269933" y="2872695"/>
            <a:ext cx="3054666" cy="985827"/>
            <a:chOff x="0" y="0"/>
            <a:chExt cx="3172978" cy="91331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172978" cy="913313"/>
            </a:xfrm>
            <a:custGeom>
              <a:avLst/>
              <a:gdLst/>
              <a:ahLst/>
              <a:cxnLst/>
              <a:rect l="l" t="t" r="r" b="b"/>
              <a:pathLst>
                <a:path w="3172978" h="913313">
                  <a:moveTo>
                    <a:pt x="3048518" y="913313"/>
                  </a:moveTo>
                  <a:lnTo>
                    <a:pt x="124460" y="913313"/>
                  </a:lnTo>
                  <a:cubicBezTo>
                    <a:pt x="55880" y="913313"/>
                    <a:pt x="0" y="857433"/>
                    <a:pt x="0" y="78885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48518" y="0"/>
                  </a:lnTo>
                  <a:cubicBezTo>
                    <a:pt x="3117098" y="0"/>
                    <a:pt x="3172978" y="55880"/>
                    <a:pt x="3172978" y="124460"/>
                  </a:cubicBezTo>
                  <a:lnTo>
                    <a:pt x="3172978" y="788853"/>
                  </a:lnTo>
                  <a:cubicBezTo>
                    <a:pt x="3172978" y="857433"/>
                    <a:pt x="3117098" y="913313"/>
                    <a:pt x="3048518" y="91331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3353980" y="3047999"/>
            <a:ext cx="2627757" cy="705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70"/>
              </a:lnSpc>
            </a:pPr>
            <a:r>
              <a:rPr lang="en-US" sz="2142" b="1" spc="-32" dirty="0">
                <a:solidFill>
                  <a:srgbClr val="004AAD"/>
                </a:solidFill>
                <a:latin typeface="Garamond Bold"/>
                <a:ea typeface="Garamond Bold"/>
                <a:cs typeface="Garamond Bold"/>
                <a:sym typeface="Garamond Bold"/>
              </a:rPr>
              <a:t>  </a:t>
            </a:r>
            <a:r>
              <a:rPr lang="en-US" sz="2142" b="1" spc="-32" dirty="0">
                <a:solidFill>
                  <a:srgbClr val="0000CC"/>
                </a:solidFill>
                <a:latin typeface="Garamond Bold"/>
                <a:ea typeface="Garamond Bold"/>
                <a:cs typeface="Garamond Bold"/>
                <a:sym typeface="Garamond Bold"/>
              </a:rPr>
              <a:t>R2</a:t>
            </a:r>
          </a:p>
          <a:p>
            <a:pPr algn="ctr">
              <a:lnSpc>
                <a:spcPts val="1370"/>
              </a:lnSpc>
              <a:spcBef>
                <a:spcPct val="0"/>
              </a:spcBef>
            </a:pPr>
            <a:r>
              <a:rPr lang="en-US" sz="1400" b="1" spc="-17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MEDIO RISCHIO CON SCORE 11-25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6645335" y="2909054"/>
            <a:ext cx="2742256" cy="949468"/>
            <a:chOff x="0" y="0"/>
            <a:chExt cx="2911696" cy="91331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911696" cy="913313"/>
            </a:xfrm>
            <a:custGeom>
              <a:avLst/>
              <a:gdLst/>
              <a:ahLst/>
              <a:cxnLst/>
              <a:rect l="l" t="t" r="r" b="b"/>
              <a:pathLst>
                <a:path w="2911696" h="913313">
                  <a:moveTo>
                    <a:pt x="2787236" y="913313"/>
                  </a:moveTo>
                  <a:lnTo>
                    <a:pt x="124460" y="913313"/>
                  </a:lnTo>
                  <a:cubicBezTo>
                    <a:pt x="55880" y="913313"/>
                    <a:pt x="0" y="857433"/>
                    <a:pt x="0" y="78885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87236" y="0"/>
                  </a:lnTo>
                  <a:cubicBezTo>
                    <a:pt x="2855816" y="0"/>
                    <a:pt x="2911696" y="55880"/>
                    <a:pt x="2911696" y="124460"/>
                  </a:cubicBezTo>
                  <a:lnTo>
                    <a:pt x="2911696" y="788853"/>
                  </a:lnTo>
                  <a:cubicBezTo>
                    <a:pt x="2911696" y="857433"/>
                    <a:pt x="2855816" y="913313"/>
                    <a:pt x="2787236" y="91331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6710509" y="3047999"/>
            <a:ext cx="2481392" cy="698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70"/>
              </a:lnSpc>
            </a:pPr>
            <a:r>
              <a:rPr lang="en-US" sz="2142" b="1" spc="-32" dirty="0">
                <a:solidFill>
                  <a:srgbClr val="0000CC"/>
                </a:solidFill>
                <a:latin typeface="Garamond Bold"/>
                <a:ea typeface="Garamond Bold"/>
                <a:cs typeface="Garamond Bold"/>
                <a:sym typeface="Garamond Bold"/>
              </a:rPr>
              <a:t>R3</a:t>
            </a:r>
          </a:p>
          <a:p>
            <a:pPr algn="ctr">
              <a:lnSpc>
                <a:spcPts val="1370"/>
              </a:lnSpc>
              <a:spcBef>
                <a:spcPct val="0"/>
              </a:spcBef>
            </a:pPr>
            <a:r>
              <a:rPr lang="en-US" sz="1400" b="1" spc="-17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ALTO RISCHIO CON SCORE  &gt;25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77050" y="1028970"/>
            <a:ext cx="4685750" cy="1107898"/>
            <a:chOff x="0" y="0"/>
            <a:chExt cx="2892154" cy="7596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92154" cy="759685"/>
            </a:xfrm>
            <a:custGeom>
              <a:avLst/>
              <a:gdLst/>
              <a:ahLst/>
              <a:cxnLst/>
              <a:rect l="l" t="t" r="r" b="b"/>
              <a:pathLst>
                <a:path w="2892154" h="759685">
                  <a:moveTo>
                    <a:pt x="2767694" y="759685"/>
                  </a:moveTo>
                  <a:lnTo>
                    <a:pt x="124460" y="759685"/>
                  </a:lnTo>
                  <a:cubicBezTo>
                    <a:pt x="55880" y="759685"/>
                    <a:pt x="0" y="703805"/>
                    <a:pt x="0" y="63522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67694" y="0"/>
                  </a:lnTo>
                  <a:cubicBezTo>
                    <a:pt x="2836274" y="0"/>
                    <a:pt x="2892154" y="55880"/>
                    <a:pt x="2892154" y="124460"/>
                  </a:cubicBezTo>
                  <a:lnTo>
                    <a:pt x="2892154" y="635225"/>
                  </a:lnTo>
                  <a:cubicBezTo>
                    <a:pt x="2892154" y="703805"/>
                    <a:pt x="2836274" y="759685"/>
                    <a:pt x="2767694" y="75968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72533" y="2188334"/>
            <a:ext cx="3389867" cy="1171533"/>
            <a:chOff x="0" y="0"/>
            <a:chExt cx="2927805" cy="11143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927805" cy="1114300"/>
            </a:xfrm>
            <a:custGeom>
              <a:avLst/>
              <a:gdLst/>
              <a:ahLst/>
              <a:cxnLst/>
              <a:rect l="l" t="t" r="r" b="b"/>
              <a:pathLst>
                <a:path w="2927805" h="1114300">
                  <a:moveTo>
                    <a:pt x="2803345" y="1114300"/>
                  </a:moveTo>
                  <a:lnTo>
                    <a:pt x="124460" y="1114300"/>
                  </a:lnTo>
                  <a:cubicBezTo>
                    <a:pt x="55880" y="1114300"/>
                    <a:pt x="0" y="1058420"/>
                    <a:pt x="0" y="9898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03345" y="0"/>
                  </a:lnTo>
                  <a:cubicBezTo>
                    <a:pt x="2871925" y="0"/>
                    <a:pt x="2927805" y="55880"/>
                    <a:pt x="2927805" y="124460"/>
                  </a:cubicBezTo>
                  <a:lnTo>
                    <a:pt x="2927805" y="989840"/>
                  </a:lnTo>
                  <a:cubicBezTo>
                    <a:pt x="2927805" y="1058420"/>
                    <a:pt x="2871925" y="1114300"/>
                    <a:pt x="2803345" y="11143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4247" y="3445534"/>
            <a:ext cx="4408715" cy="2372927"/>
            <a:chOff x="88518" y="-23462"/>
            <a:chExt cx="4260829" cy="2498359"/>
          </a:xfrm>
        </p:grpSpPr>
        <p:sp>
          <p:nvSpPr>
            <p:cNvPr id="7" name="Freeform 7"/>
            <p:cNvSpPr/>
            <p:nvPr/>
          </p:nvSpPr>
          <p:spPr>
            <a:xfrm>
              <a:off x="88518" y="-23462"/>
              <a:ext cx="4260829" cy="2498359"/>
            </a:xfrm>
            <a:custGeom>
              <a:avLst/>
              <a:gdLst/>
              <a:ahLst/>
              <a:cxnLst/>
              <a:rect l="l" t="t" r="r" b="b"/>
              <a:pathLst>
                <a:path w="4349347" h="2474897">
                  <a:moveTo>
                    <a:pt x="4224886" y="2474897"/>
                  </a:moveTo>
                  <a:lnTo>
                    <a:pt x="124460" y="2474897"/>
                  </a:lnTo>
                  <a:cubicBezTo>
                    <a:pt x="55880" y="2474897"/>
                    <a:pt x="0" y="2419017"/>
                    <a:pt x="0" y="235043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224886" y="0"/>
                  </a:lnTo>
                  <a:cubicBezTo>
                    <a:pt x="4293466" y="0"/>
                    <a:pt x="4349347" y="55880"/>
                    <a:pt x="4349347" y="124460"/>
                  </a:cubicBezTo>
                  <a:lnTo>
                    <a:pt x="4349347" y="2350437"/>
                  </a:lnTo>
                  <a:cubicBezTo>
                    <a:pt x="4349347" y="2419017"/>
                    <a:pt x="4293466" y="2474897"/>
                    <a:pt x="4224886" y="2474897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" name="Freeform 8"/>
          <p:cNvSpPr/>
          <p:nvPr/>
        </p:nvSpPr>
        <p:spPr>
          <a:xfrm>
            <a:off x="6683465" y="5888810"/>
            <a:ext cx="4500303" cy="4500303"/>
          </a:xfrm>
          <a:custGeom>
            <a:avLst/>
            <a:gdLst/>
            <a:ahLst/>
            <a:cxnLst/>
            <a:rect l="l" t="t" r="r" b="b"/>
            <a:pathLst>
              <a:path w="4500303" h="4500303">
                <a:moveTo>
                  <a:pt x="0" y="0"/>
                </a:moveTo>
                <a:lnTo>
                  <a:pt x="4500302" y="0"/>
                </a:lnTo>
                <a:lnTo>
                  <a:pt x="4500302" y="4500303"/>
                </a:lnTo>
                <a:lnTo>
                  <a:pt x="0" y="45003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TextBox 9"/>
          <p:cNvSpPr txBox="1"/>
          <p:nvPr/>
        </p:nvSpPr>
        <p:spPr>
          <a:xfrm>
            <a:off x="2667000" y="1116419"/>
            <a:ext cx="4191000" cy="9487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83"/>
              </a:lnSpc>
            </a:pPr>
            <a:endParaRPr lang="en-US" sz="2400" b="1" spc="-27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algn="ctr">
              <a:lnSpc>
                <a:spcPts val="2183"/>
              </a:lnSpc>
            </a:pPr>
            <a:r>
              <a:rPr lang="en-US" sz="2400" b="1" spc="-27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PERINEAL CARD </a:t>
            </a:r>
          </a:p>
          <a:p>
            <a:pPr algn="ctr">
              <a:lnSpc>
                <a:spcPts val="3053"/>
              </a:lnSpc>
              <a:spcBef>
                <a:spcPct val="0"/>
              </a:spcBef>
            </a:pPr>
            <a:r>
              <a:rPr lang="en-US" sz="2400" b="1" spc="-38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R1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62000" y="2415622"/>
            <a:ext cx="3067843" cy="776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04"/>
              </a:lnSpc>
            </a:pPr>
            <a:r>
              <a:rPr lang="en-US" b="1" spc="-26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SE PC TEST </a:t>
            </a:r>
          </a:p>
          <a:p>
            <a:pPr algn="ctr">
              <a:lnSpc>
                <a:spcPts val="2104"/>
              </a:lnSpc>
            </a:pPr>
            <a:r>
              <a:rPr lang="en-US" b="1" spc="-26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TONICO E FASICO </a:t>
            </a:r>
          </a:p>
          <a:p>
            <a:pPr algn="ctr">
              <a:lnSpc>
                <a:spcPts val="1830"/>
              </a:lnSpc>
              <a:spcBef>
                <a:spcPct val="0"/>
              </a:spcBef>
            </a:pPr>
            <a:r>
              <a:rPr lang="en-US" b="1" spc="-22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&lt;2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4799" y="3482996"/>
            <a:ext cx="4103915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02"/>
              </a:lnSpc>
            </a:pPr>
            <a:r>
              <a:rPr lang="en-US" sz="1418" b="1" spc="-21" dirty="0">
                <a:solidFill>
                  <a:srgbClr val="004AAD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</a:p>
          <a:p>
            <a:pPr algn="ctr">
              <a:lnSpc>
                <a:spcPts val="1702"/>
              </a:lnSpc>
            </a:pPr>
            <a:r>
              <a:rPr lang="en-US" b="1" spc="-2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ATTIVITÀ AMBULATORIALE</a:t>
            </a:r>
          </a:p>
          <a:p>
            <a:pPr algn="just">
              <a:lnSpc>
                <a:spcPts val="1206"/>
              </a:lnSpc>
            </a:pPr>
            <a:endParaRPr lang="en-US" sz="1418" b="1" spc="-21" dirty="0">
              <a:solidFill>
                <a:srgbClr val="004AAD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algn="ctr">
              <a:lnSpc>
                <a:spcPts val="1206"/>
              </a:lnSpc>
            </a:pPr>
            <a:endParaRPr lang="en-US" sz="1418" b="1" spc="-21" dirty="0">
              <a:solidFill>
                <a:srgbClr val="004AAD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algn="ctr">
              <a:lnSpc>
                <a:spcPts val="1206"/>
              </a:lnSpc>
              <a:spcBef>
                <a:spcPct val="0"/>
              </a:spcBef>
            </a:pPr>
            <a:r>
              <a:rPr lang="en-US" sz="1005" b="1" spc="-15" dirty="0">
                <a:solidFill>
                  <a:srgbClr val="004AAD"/>
                </a:solidFill>
                <a:latin typeface="Garamond Bold"/>
                <a:ea typeface="Garamond Bold"/>
                <a:cs typeface="Garamond Bold"/>
                <a:sym typeface="Garamond Bold"/>
              </a:rPr>
              <a:t>-</a:t>
            </a:r>
          </a:p>
        </p:txBody>
      </p:sp>
      <p:sp>
        <p:nvSpPr>
          <p:cNvPr id="12" name="Freeform 12"/>
          <p:cNvSpPr/>
          <p:nvPr/>
        </p:nvSpPr>
        <p:spPr>
          <a:xfrm>
            <a:off x="-2329636" y="-1682445"/>
            <a:ext cx="4181618" cy="4181618"/>
          </a:xfrm>
          <a:custGeom>
            <a:avLst/>
            <a:gdLst/>
            <a:ahLst/>
            <a:cxnLst/>
            <a:rect l="l" t="t" r="r" b="b"/>
            <a:pathLst>
              <a:path w="4181618" h="4181618">
                <a:moveTo>
                  <a:pt x="0" y="0"/>
                </a:moveTo>
                <a:lnTo>
                  <a:pt x="4181618" y="0"/>
                </a:lnTo>
                <a:lnTo>
                  <a:pt x="4181618" y="4181619"/>
                </a:lnTo>
                <a:lnTo>
                  <a:pt x="0" y="41816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3" name="TextBox 13"/>
          <p:cNvSpPr txBox="1"/>
          <p:nvPr/>
        </p:nvSpPr>
        <p:spPr>
          <a:xfrm>
            <a:off x="-2345472" y="166563"/>
            <a:ext cx="14055378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  <a:spcBef>
                <a:spcPct val="0"/>
              </a:spcBef>
            </a:pPr>
            <a:r>
              <a:rPr lang="en-US" sz="2515" b="1" spc="-37">
                <a:solidFill>
                  <a:srgbClr val="004AAD"/>
                </a:solidFill>
                <a:latin typeface="Garamond Bold"/>
                <a:ea typeface="Garamond Bold"/>
                <a:cs typeface="Garamond Bold"/>
                <a:sym typeface="Garamond Bold"/>
              </a:rPr>
              <a:t>RACCOMANDAZIONI 2024 SALUTE PELVICA FEMMINILE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0" y="680911"/>
            <a:ext cx="9677400" cy="205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45"/>
              </a:lnSpc>
              <a:spcBef>
                <a:spcPct val="0"/>
              </a:spcBef>
            </a:pPr>
            <a:r>
              <a:rPr lang="en-US" sz="1400" b="1" spc="-20" dirty="0">
                <a:solidFill>
                  <a:srgbClr val="004AAD"/>
                </a:solidFill>
                <a:latin typeface="Garamond"/>
                <a:ea typeface="Garamond"/>
                <a:cs typeface="Garamond"/>
                <a:sym typeface="Garamond"/>
              </a:rPr>
              <a:t>RIEDUCAZIONE E RIABILITAZIONE DELLE DISFUNZIONI URO-GINECOLOGICHE E COLON-PROCTOLOGICHE 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4953001" y="3467818"/>
            <a:ext cx="4606532" cy="2350643"/>
            <a:chOff x="0" y="0"/>
            <a:chExt cx="7074156" cy="363187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074157" cy="3631878"/>
            </a:xfrm>
            <a:custGeom>
              <a:avLst/>
              <a:gdLst/>
              <a:ahLst/>
              <a:cxnLst/>
              <a:rect l="l" t="t" r="r" b="b"/>
              <a:pathLst>
                <a:path w="7074157" h="3631878">
                  <a:moveTo>
                    <a:pt x="6949696" y="3631877"/>
                  </a:moveTo>
                  <a:lnTo>
                    <a:pt x="124460" y="3631877"/>
                  </a:lnTo>
                  <a:cubicBezTo>
                    <a:pt x="55880" y="3631877"/>
                    <a:pt x="0" y="3575997"/>
                    <a:pt x="0" y="350741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49696" y="0"/>
                  </a:lnTo>
                  <a:cubicBezTo>
                    <a:pt x="7018276" y="0"/>
                    <a:pt x="7074157" y="55880"/>
                    <a:pt x="7074157" y="124460"/>
                  </a:cubicBezTo>
                  <a:lnTo>
                    <a:pt x="7074157" y="3507417"/>
                  </a:lnTo>
                  <a:cubicBezTo>
                    <a:pt x="7074157" y="3575997"/>
                    <a:pt x="7018276" y="3631878"/>
                    <a:pt x="6949696" y="3631878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5059228" y="3467819"/>
            <a:ext cx="4500305" cy="235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656"/>
              </a:lnSpc>
            </a:pPr>
            <a:r>
              <a:rPr lang="en-US" sz="1380" b="1" spc="-20" dirty="0">
                <a:solidFill>
                  <a:srgbClr val="004AAD"/>
                </a:solidFill>
                <a:latin typeface="Garamond Bold"/>
                <a:ea typeface="Garamond Bold"/>
                <a:cs typeface="Garamond Bold"/>
                <a:sym typeface="Garamond Bold"/>
              </a:rPr>
              <a:t>                        </a:t>
            </a:r>
          </a:p>
          <a:p>
            <a:pPr algn="ctr">
              <a:lnSpc>
                <a:spcPts val="1656"/>
              </a:lnSpc>
            </a:pPr>
            <a:r>
              <a:rPr lang="en-US" sz="1380" b="1" spc="-20" dirty="0">
                <a:solidFill>
                  <a:srgbClr val="004AAD"/>
                </a:solidFill>
                <a:latin typeface="Garamond Bold"/>
                <a:ea typeface="Garamond Bold"/>
                <a:cs typeface="Garamond Bold"/>
                <a:sym typeface="Garamond Bold"/>
              </a:rPr>
              <a:t>  </a:t>
            </a:r>
            <a:r>
              <a:rPr lang="en-US" b="1" spc="-2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ATTIVITA’ DOMICILIARE</a:t>
            </a:r>
          </a:p>
          <a:p>
            <a:pPr algn="l">
              <a:lnSpc>
                <a:spcPts val="1296"/>
              </a:lnSpc>
            </a:pPr>
            <a:endParaRPr lang="en-US" sz="1380" b="1" spc="-20" dirty="0">
              <a:solidFill>
                <a:srgbClr val="004AAD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423994" lvl="1" indent="-285750" algn="l">
              <a:lnSpc>
                <a:spcPts val="1536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rieducazione</a:t>
            </a:r>
            <a:r>
              <a:rPr lang="en-US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perineale</a:t>
            </a:r>
            <a:endParaRPr lang="en-US" b="1" spc="-19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285750" indent="-285750" algn="l">
              <a:lnSpc>
                <a:spcPts val="1536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endParaRPr lang="en-US" b="1" spc="-19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423994" lvl="1" indent="-285750" algn="l">
              <a:lnSpc>
                <a:spcPts val="1536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terapia</a:t>
            </a:r>
            <a:r>
              <a:rPr lang="en-US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comportamentale</a:t>
            </a:r>
            <a:r>
              <a:rPr lang="en-US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con </a:t>
            </a:r>
            <a:r>
              <a:rPr lang="en-US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esercizi</a:t>
            </a:r>
            <a:r>
              <a:rPr lang="en-US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di </a:t>
            </a:r>
            <a:r>
              <a:rPr lang="en-US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propriocezione</a:t>
            </a:r>
            <a:endParaRPr lang="en-US" b="1" spc="-19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285750" indent="-285750" algn="l">
              <a:lnSpc>
                <a:spcPts val="1536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endParaRPr lang="en-US" b="1" spc="-19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423994" lvl="1" indent="-285750" algn="l">
              <a:lnSpc>
                <a:spcPts val="1536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esercizi</a:t>
            </a:r>
            <a:r>
              <a:rPr lang="en-US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di </a:t>
            </a:r>
            <a:r>
              <a:rPr lang="en-US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rinforzo</a:t>
            </a:r>
            <a:r>
              <a:rPr lang="en-US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della</a:t>
            </a:r>
            <a:r>
              <a:rPr lang="en-US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muscolatura</a:t>
            </a:r>
            <a:r>
              <a:rPr lang="en-US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perineale</a:t>
            </a:r>
            <a:r>
              <a:rPr lang="en-US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(training </a:t>
            </a:r>
            <a:r>
              <a:rPr lang="en-US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muscolare</a:t>
            </a:r>
            <a:r>
              <a:rPr lang="en-US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)</a:t>
            </a:r>
          </a:p>
          <a:p>
            <a:pPr marL="285750" indent="-285750" algn="l">
              <a:lnSpc>
                <a:spcPts val="1536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endParaRPr lang="en-US" b="1" spc="-19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423994" lvl="1" indent="-285750" algn="l">
              <a:lnSpc>
                <a:spcPts val="1536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esercizi</a:t>
            </a:r>
            <a:r>
              <a:rPr lang="en-US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di </a:t>
            </a:r>
            <a:r>
              <a:rPr lang="en-US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ginnastica</a:t>
            </a:r>
            <a:r>
              <a:rPr lang="en-US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ipopressiva</a:t>
            </a:r>
            <a:endParaRPr lang="en-US" b="1" spc="-19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5676308" y="2327670"/>
            <a:ext cx="3257309" cy="1032197"/>
            <a:chOff x="0" y="0"/>
            <a:chExt cx="2911696" cy="114958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911696" cy="1149585"/>
            </a:xfrm>
            <a:custGeom>
              <a:avLst/>
              <a:gdLst/>
              <a:ahLst/>
              <a:cxnLst/>
              <a:rect l="l" t="t" r="r" b="b"/>
              <a:pathLst>
                <a:path w="2911696" h="1149585">
                  <a:moveTo>
                    <a:pt x="2787236" y="1149585"/>
                  </a:moveTo>
                  <a:lnTo>
                    <a:pt x="124460" y="1149585"/>
                  </a:lnTo>
                  <a:cubicBezTo>
                    <a:pt x="55880" y="1149585"/>
                    <a:pt x="0" y="1093705"/>
                    <a:pt x="0" y="102512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87236" y="0"/>
                  </a:lnTo>
                  <a:cubicBezTo>
                    <a:pt x="2855816" y="0"/>
                    <a:pt x="2911696" y="55880"/>
                    <a:pt x="2911696" y="124460"/>
                  </a:cubicBezTo>
                  <a:lnTo>
                    <a:pt x="2911696" y="1025125"/>
                  </a:lnTo>
                  <a:cubicBezTo>
                    <a:pt x="2911696" y="1093705"/>
                    <a:pt x="2855816" y="1149585"/>
                    <a:pt x="2787236" y="114958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5791202" y="2499174"/>
            <a:ext cx="3047998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60"/>
              </a:lnSpc>
            </a:pPr>
            <a:r>
              <a:rPr lang="en-US" b="1" spc="-25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SE PC TEST </a:t>
            </a:r>
          </a:p>
          <a:p>
            <a:pPr algn="ctr">
              <a:lnSpc>
                <a:spcPts val="2060"/>
              </a:lnSpc>
            </a:pPr>
            <a:r>
              <a:rPr lang="en-US" b="1" spc="-25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TONICO E FASICO</a:t>
            </a:r>
          </a:p>
          <a:p>
            <a:pPr algn="ctr">
              <a:lnSpc>
                <a:spcPts val="2060"/>
              </a:lnSpc>
              <a:spcBef>
                <a:spcPct val="0"/>
              </a:spcBef>
            </a:pPr>
            <a:r>
              <a:rPr lang="en-US" b="1" spc="-25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&gt;2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2133600" y="5929086"/>
            <a:ext cx="5638800" cy="1273168"/>
            <a:chOff x="0" y="0"/>
            <a:chExt cx="6982761" cy="119976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982761" cy="1199765"/>
            </a:xfrm>
            <a:custGeom>
              <a:avLst/>
              <a:gdLst/>
              <a:ahLst/>
              <a:cxnLst/>
              <a:rect l="l" t="t" r="r" b="b"/>
              <a:pathLst>
                <a:path w="6982761" h="1199765">
                  <a:moveTo>
                    <a:pt x="6858301" y="1199764"/>
                  </a:moveTo>
                  <a:lnTo>
                    <a:pt x="124460" y="1199764"/>
                  </a:lnTo>
                  <a:cubicBezTo>
                    <a:pt x="55880" y="1199764"/>
                    <a:pt x="0" y="1143885"/>
                    <a:pt x="0" y="10753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858301" y="0"/>
                  </a:lnTo>
                  <a:cubicBezTo>
                    <a:pt x="6926881" y="0"/>
                    <a:pt x="6982761" y="55880"/>
                    <a:pt x="6982761" y="124460"/>
                  </a:cubicBezTo>
                  <a:lnTo>
                    <a:pt x="6982761" y="1075305"/>
                  </a:lnTo>
                  <a:cubicBezTo>
                    <a:pt x="6982761" y="1143885"/>
                    <a:pt x="6926881" y="1199765"/>
                    <a:pt x="6858301" y="1199765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2667000" y="5929087"/>
            <a:ext cx="4724400" cy="11849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67"/>
              </a:lnSpc>
            </a:pPr>
            <a:endParaRPr lang="en-US" sz="1850" b="1" spc="-19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algn="ctr">
              <a:lnSpc>
                <a:spcPts val="1567"/>
              </a:lnSpc>
            </a:pPr>
            <a:r>
              <a:rPr lang="en-US" sz="185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FOLLOW UP A DUE MESI: </a:t>
            </a:r>
          </a:p>
          <a:p>
            <a:pPr algn="ctr">
              <a:lnSpc>
                <a:spcPts val="1567"/>
              </a:lnSpc>
            </a:pPr>
            <a:endParaRPr lang="en-US" sz="1850" b="1" spc="-19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342900" indent="-342900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sz="185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per </a:t>
            </a:r>
            <a:r>
              <a:rPr lang="en-US" sz="185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verificare</a:t>
            </a:r>
            <a:r>
              <a:rPr lang="en-US" sz="185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la </a:t>
            </a:r>
            <a:r>
              <a:rPr lang="en-US" sz="185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risoluzione</a:t>
            </a:r>
            <a:r>
              <a:rPr lang="en-US" sz="185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del </a:t>
            </a:r>
            <a:r>
              <a:rPr lang="en-US" sz="185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problema</a:t>
            </a:r>
            <a:endParaRPr lang="en-US" sz="1850" b="1" spc="-19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342900" indent="-342900">
              <a:spcBef>
                <a:spcPct val="0"/>
              </a:spcBef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sz="185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se </a:t>
            </a:r>
            <a:r>
              <a:rPr lang="en-US" sz="185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persiste</a:t>
            </a:r>
            <a:r>
              <a:rPr lang="en-US" sz="185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, </a:t>
            </a:r>
            <a:r>
              <a:rPr lang="en-US" sz="185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invio</a:t>
            </a:r>
            <a:r>
              <a:rPr lang="en-US" sz="185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in </a:t>
            </a:r>
            <a:r>
              <a:rPr lang="en-US" sz="185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riabilitazione</a:t>
            </a:r>
            <a:r>
              <a:rPr lang="en-US" sz="185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4246" y="4138478"/>
            <a:ext cx="4284469" cy="16376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28190" lvl="1" indent="-285750" algn="l">
              <a:lnSpc>
                <a:spcPts val="1583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rieducazione</a:t>
            </a:r>
            <a:r>
              <a:rPr lang="en-US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pelvi-perineale</a:t>
            </a:r>
            <a:endParaRPr lang="en-US" b="1" spc="-19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285750" indent="-285750" algn="l">
              <a:lnSpc>
                <a:spcPts val="1583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endParaRPr lang="en-US" b="1" spc="-19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428190" lvl="1" indent="-285750" algn="l">
              <a:lnSpc>
                <a:spcPts val="1583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terapia</a:t>
            </a:r>
            <a:r>
              <a:rPr lang="en-US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comportamentale</a:t>
            </a:r>
            <a:r>
              <a:rPr lang="en-US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con </a:t>
            </a:r>
            <a:r>
              <a:rPr lang="en-US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esercizi</a:t>
            </a:r>
            <a:r>
              <a:rPr lang="en-US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di </a:t>
            </a:r>
            <a:r>
              <a:rPr lang="en-US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propriocezione</a:t>
            </a:r>
            <a:endParaRPr lang="en-US" b="1" spc="-19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285750" indent="-285750" algn="l">
              <a:lnSpc>
                <a:spcPts val="1583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endParaRPr lang="en-US" b="1" spc="-19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428190" lvl="1" indent="-285750" algn="l">
              <a:lnSpc>
                <a:spcPts val="1583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esercizi</a:t>
            </a:r>
            <a:r>
              <a:rPr lang="en-US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di </a:t>
            </a:r>
            <a:r>
              <a:rPr lang="en-US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rinforzo</a:t>
            </a:r>
            <a:r>
              <a:rPr lang="en-US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della</a:t>
            </a:r>
            <a:r>
              <a:rPr lang="en-US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muscolatura</a:t>
            </a:r>
            <a:r>
              <a:rPr lang="en-US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perineale</a:t>
            </a:r>
            <a:r>
              <a:rPr lang="en-US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(training </a:t>
            </a:r>
            <a:r>
              <a:rPr lang="en-US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muscolare</a:t>
            </a:r>
            <a:r>
              <a:rPr lang="en-US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)</a:t>
            </a:r>
          </a:p>
          <a:p>
            <a:pPr algn="l">
              <a:lnSpc>
                <a:spcPts val="1583"/>
              </a:lnSpc>
            </a:pPr>
            <a:endParaRPr lang="en-US" sz="1319" b="1" spc="-19" dirty="0">
              <a:solidFill>
                <a:srgbClr val="004AAD"/>
              </a:solidFill>
              <a:latin typeface="Garamond Bold"/>
              <a:ea typeface="Garamond Bold"/>
              <a:cs typeface="Garamond Bold"/>
              <a:sym typeface="Garamond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00200" y="1054861"/>
            <a:ext cx="6629399" cy="1100141"/>
            <a:chOff x="0" y="0"/>
            <a:chExt cx="4337033" cy="9003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37033" cy="900353"/>
            </a:xfrm>
            <a:custGeom>
              <a:avLst/>
              <a:gdLst/>
              <a:ahLst/>
              <a:cxnLst/>
              <a:rect l="l" t="t" r="r" b="b"/>
              <a:pathLst>
                <a:path w="4337033" h="900353">
                  <a:moveTo>
                    <a:pt x="4212572" y="900353"/>
                  </a:moveTo>
                  <a:lnTo>
                    <a:pt x="124460" y="900353"/>
                  </a:lnTo>
                  <a:cubicBezTo>
                    <a:pt x="55880" y="900353"/>
                    <a:pt x="0" y="844473"/>
                    <a:pt x="0" y="77589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212573" y="0"/>
                  </a:lnTo>
                  <a:cubicBezTo>
                    <a:pt x="4281153" y="0"/>
                    <a:pt x="4337033" y="55880"/>
                    <a:pt x="4337033" y="124460"/>
                  </a:cubicBezTo>
                  <a:lnTo>
                    <a:pt x="4337033" y="775893"/>
                  </a:lnTo>
                  <a:cubicBezTo>
                    <a:pt x="4337033" y="844473"/>
                    <a:pt x="4281153" y="900353"/>
                    <a:pt x="4212573" y="900353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209800" y="2219058"/>
            <a:ext cx="5257800" cy="992124"/>
            <a:chOff x="0" y="51539"/>
            <a:chExt cx="3583546" cy="798253"/>
          </a:xfrm>
        </p:grpSpPr>
        <p:sp>
          <p:nvSpPr>
            <p:cNvPr id="5" name="Freeform 5"/>
            <p:cNvSpPr/>
            <p:nvPr/>
          </p:nvSpPr>
          <p:spPr>
            <a:xfrm>
              <a:off x="0" y="51539"/>
              <a:ext cx="3583546" cy="798253"/>
            </a:xfrm>
            <a:custGeom>
              <a:avLst/>
              <a:gdLst/>
              <a:ahLst/>
              <a:cxnLst/>
              <a:rect l="l" t="t" r="r" b="b"/>
              <a:pathLst>
                <a:path w="3583546" h="849792">
                  <a:moveTo>
                    <a:pt x="3459086" y="849792"/>
                  </a:moveTo>
                  <a:lnTo>
                    <a:pt x="124460" y="849792"/>
                  </a:lnTo>
                  <a:cubicBezTo>
                    <a:pt x="55880" y="849792"/>
                    <a:pt x="0" y="793912"/>
                    <a:pt x="0" y="7253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59086" y="0"/>
                  </a:lnTo>
                  <a:cubicBezTo>
                    <a:pt x="3527666" y="0"/>
                    <a:pt x="3583546" y="55880"/>
                    <a:pt x="3583546" y="124460"/>
                  </a:cubicBezTo>
                  <a:lnTo>
                    <a:pt x="3583546" y="725332"/>
                  </a:lnTo>
                  <a:cubicBezTo>
                    <a:pt x="3583546" y="793912"/>
                    <a:pt x="3527666" y="849792"/>
                    <a:pt x="3459086" y="84979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pPr algn="ctr"/>
              <a:endParaRPr lang="en-US" b="1" spc="-23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endParaRPr>
            </a:p>
            <a:p>
              <a:pPr algn="ctr"/>
              <a:r>
                <a:rPr lang="en-US" b="1" spc="-23" dirty="0">
                  <a:solidFill>
                    <a:srgbClr val="00206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INTERVENTO RIABILITATIVO</a:t>
              </a:r>
            </a:p>
            <a:p>
              <a:pPr algn="ctr">
                <a:lnSpc>
                  <a:spcPts val="1850"/>
                </a:lnSpc>
                <a:spcBef>
                  <a:spcPct val="0"/>
                </a:spcBef>
              </a:pPr>
              <a:r>
                <a:rPr lang="en-US" b="1" spc="-23" dirty="0">
                  <a:solidFill>
                    <a:srgbClr val="00206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PERINEAL CARD R2</a:t>
              </a:r>
            </a:p>
            <a:p>
              <a:pPr algn="ctr">
                <a:lnSpc>
                  <a:spcPts val="1850"/>
                </a:lnSpc>
                <a:spcBef>
                  <a:spcPct val="0"/>
                </a:spcBef>
              </a:pPr>
              <a:endParaRPr lang="en-US" b="1" spc="-23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endParaRPr>
            </a:p>
            <a:p>
              <a:pPr algn="ctr">
                <a:lnSpc>
                  <a:spcPts val="1850"/>
                </a:lnSpc>
                <a:spcBef>
                  <a:spcPct val="0"/>
                </a:spcBef>
              </a:pPr>
              <a:endParaRPr lang="en-US" b="1" spc="-23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endParaRPr>
            </a:p>
            <a:p>
              <a:endParaRPr lang="it-IT"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84204" y="3357664"/>
            <a:ext cx="3444927" cy="1747944"/>
            <a:chOff x="0" y="0"/>
            <a:chExt cx="3320573" cy="160975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20573" cy="1609760"/>
            </a:xfrm>
            <a:custGeom>
              <a:avLst/>
              <a:gdLst/>
              <a:ahLst/>
              <a:cxnLst/>
              <a:rect l="l" t="t" r="r" b="b"/>
              <a:pathLst>
                <a:path w="3320573" h="1609760">
                  <a:moveTo>
                    <a:pt x="3196112" y="1609759"/>
                  </a:moveTo>
                  <a:lnTo>
                    <a:pt x="124460" y="1609759"/>
                  </a:lnTo>
                  <a:cubicBezTo>
                    <a:pt x="55880" y="1609759"/>
                    <a:pt x="0" y="1553880"/>
                    <a:pt x="0" y="14852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96113" y="0"/>
                  </a:lnTo>
                  <a:cubicBezTo>
                    <a:pt x="3264693" y="0"/>
                    <a:pt x="3320573" y="55880"/>
                    <a:pt x="3320573" y="124460"/>
                  </a:cubicBezTo>
                  <a:lnTo>
                    <a:pt x="3320573" y="1485300"/>
                  </a:lnTo>
                  <a:cubicBezTo>
                    <a:pt x="3320573" y="1553880"/>
                    <a:pt x="3264693" y="1609760"/>
                    <a:pt x="3196113" y="1609760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334000" y="3357664"/>
            <a:ext cx="3321119" cy="1738369"/>
            <a:chOff x="0" y="0"/>
            <a:chExt cx="3425948" cy="172275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425948" cy="1722758"/>
            </a:xfrm>
            <a:custGeom>
              <a:avLst/>
              <a:gdLst/>
              <a:ahLst/>
              <a:cxnLst/>
              <a:rect l="l" t="t" r="r" b="b"/>
              <a:pathLst>
                <a:path w="3425948" h="1722758">
                  <a:moveTo>
                    <a:pt x="3301488" y="1722758"/>
                  </a:moveTo>
                  <a:lnTo>
                    <a:pt x="124460" y="1722758"/>
                  </a:lnTo>
                  <a:cubicBezTo>
                    <a:pt x="55880" y="1722758"/>
                    <a:pt x="0" y="1666878"/>
                    <a:pt x="0" y="15982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01488" y="0"/>
                  </a:lnTo>
                  <a:cubicBezTo>
                    <a:pt x="3370068" y="0"/>
                    <a:pt x="3425948" y="55880"/>
                    <a:pt x="3425948" y="124460"/>
                  </a:cubicBezTo>
                  <a:lnTo>
                    <a:pt x="3425948" y="1598298"/>
                  </a:lnTo>
                  <a:cubicBezTo>
                    <a:pt x="3425948" y="1666878"/>
                    <a:pt x="3370068" y="1722758"/>
                    <a:pt x="3301488" y="1722758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 dirty="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97058" y="5503479"/>
            <a:ext cx="3469859" cy="1684945"/>
            <a:chOff x="0" y="0"/>
            <a:chExt cx="4697039" cy="221338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697039" cy="2213385"/>
            </a:xfrm>
            <a:custGeom>
              <a:avLst/>
              <a:gdLst/>
              <a:ahLst/>
              <a:cxnLst/>
              <a:rect l="l" t="t" r="r" b="b"/>
              <a:pathLst>
                <a:path w="4697039" h="2213385">
                  <a:moveTo>
                    <a:pt x="4572579" y="2213385"/>
                  </a:moveTo>
                  <a:lnTo>
                    <a:pt x="124460" y="2213385"/>
                  </a:lnTo>
                  <a:cubicBezTo>
                    <a:pt x="55880" y="2213385"/>
                    <a:pt x="0" y="2157505"/>
                    <a:pt x="0" y="208892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572579" y="0"/>
                  </a:lnTo>
                  <a:cubicBezTo>
                    <a:pt x="4641159" y="0"/>
                    <a:pt x="4697039" y="55880"/>
                    <a:pt x="4697039" y="124460"/>
                  </a:cubicBezTo>
                  <a:lnTo>
                    <a:pt x="4697039" y="2088925"/>
                  </a:lnTo>
                  <a:cubicBezTo>
                    <a:pt x="4697039" y="2157505"/>
                    <a:pt x="4641159" y="2213385"/>
                    <a:pt x="4572579" y="2213385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2" name="Freeform 12"/>
          <p:cNvSpPr/>
          <p:nvPr/>
        </p:nvSpPr>
        <p:spPr>
          <a:xfrm>
            <a:off x="6645335" y="5888065"/>
            <a:ext cx="4500303" cy="4500303"/>
          </a:xfrm>
          <a:custGeom>
            <a:avLst/>
            <a:gdLst/>
            <a:ahLst/>
            <a:cxnLst/>
            <a:rect l="l" t="t" r="r" b="b"/>
            <a:pathLst>
              <a:path w="4500303" h="4500303">
                <a:moveTo>
                  <a:pt x="0" y="0"/>
                </a:moveTo>
                <a:lnTo>
                  <a:pt x="4500302" y="0"/>
                </a:lnTo>
                <a:lnTo>
                  <a:pt x="4500302" y="4500303"/>
                </a:lnTo>
                <a:lnTo>
                  <a:pt x="0" y="45003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3" name="TextBox 13"/>
          <p:cNvSpPr txBox="1"/>
          <p:nvPr/>
        </p:nvSpPr>
        <p:spPr>
          <a:xfrm>
            <a:off x="1851982" y="1150886"/>
            <a:ext cx="6072818" cy="12189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7"/>
              </a:lnSpc>
              <a:spcBef>
                <a:spcPct val="0"/>
              </a:spcBef>
            </a:pPr>
            <a:r>
              <a:rPr lang="en-US" b="1" u="sng" spc="-3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PREVENZIONE SECONDARIA</a:t>
            </a:r>
          </a:p>
          <a:p>
            <a:pPr algn="ctr">
              <a:lnSpc>
                <a:spcPts val="2447"/>
              </a:lnSpc>
              <a:spcBef>
                <a:spcPct val="0"/>
              </a:spcBef>
            </a:pPr>
            <a:r>
              <a:rPr lang="en-US" sz="1600" b="1" spc="-3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ACCERTARE PRECOCEMENTE SEGNI E SINTOMI </a:t>
            </a:r>
          </a:p>
          <a:p>
            <a:pPr algn="ctr">
              <a:lnSpc>
                <a:spcPts val="2447"/>
              </a:lnSpc>
              <a:spcBef>
                <a:spcPct val="0"/>
              </a:spcBef>
            </a:pPr>
            <a:r>
              <a:rPr lang="en-US" sz="1600" b="1" spc="-3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PRIMA CHE INTERVENGA LA MALATTIA </a:t>
            </a:r>
          </a:p>
          <a:p>
            <a:pPr algn="ctr">
              <a:lnSpc>
                <a:spcPts val="2447"/>
              </a:lnSpc>
              <a:spcBef>
                <a:spcPct val="0"/>
              </a:spcBef>
            </a:pPr>
            <a:endParaRPr lang="en-US" b="1" u="sng" spc="-30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99314" y="3487028"/>
            <a:ext cx="3444927" cy="13471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53"/>
              </a:lnSpc>
            </a:pPr>
            <a:r>
              <a:rPr lang="en-US" b="1" spc="-24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DISFUNZIONI URINARIE</a:t>
            </a:r>
          </a:p>
          <a:p>
            <a:pPr algn="ctr">
              <a:lnSpc>
                <a:spcPts val="1953"/>
              </a:lnSpc>
            </a:pPr>
            <a:r>
              <a:rPr lang="en-US" sz="1627" b="1" spc="-24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</a:p>
          <a:p>
            <a:pPr marL="285750" indent="-285750">
              <a:lnSpc>
                <a:spcPts val="1573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spc="-17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incontinenza</a:t>
            </a:r>
            <a:r>
              <a:rPr lang="en-US" b="1" spc="-17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da </a:t>
            </a:r>
            <a:r>
              <a:rPr lang="en-US" b="1" spc="-17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urgenza</a:t>
            </a:r>
            <a:endParaRPr lang="en-US" b="1" spc="-17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285750" indent="-285750">
              <a:lnSpc>
                <a:spcPts val="1573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spc="-17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incontinenza</a:t>
            </a:r>
            <a:r>
              <a:rPr lang="en-US" b="1" spc="-17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da </a:t>
            </a:r>
            <a:r>
              <a:rPr lang="en-US" b="1" spc="-17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sforzo</a:t>
            </a:r>
            <a:endParaRPr lang="en-US" b="1" spc="-17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285750" indent="-285750">
              <a:lnSpc>
                <a:spcPts val="1573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spc="-17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incontinenza</a:t>
            </a:r>
            <a:r>
              <a:rPr lang="en-US" b="1" spc="-17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17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mista</a:t>
            </a:r>
            <a:endParaRPr lang="en-US" b="1" spc="-17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285750" indent="-285750">
              <a:lnSpc>
                <a:spcPts val="1573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spc="-17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incontinenza</a:t>
            </a:r>
            <a:r>
              <a:rPr lang="en-US" b="1" spc="-17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da </a:t>
            </a:r>
            <a:r>
              <a:rPr lang="en-US" b="1" spc="-17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sovraccarico</a:t>
            </a:r>
            <a:endParaRPr lang="en-US" sz="1152" b="1" spc="-17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-2329636" y="-1682445"/>
            <a:ext cx="4181618" cy="4181618"/>
          </a:xfrm>
          <a:custGeom>
            <a:avLst/>
            <a:gdLst/>
            <a:ahLst/>
            <a:cxnLst/>
            <a:rect l="l" t="t" r="r" b="b"/>
            <a:pathLst>
              <a:path w="4181618" h="4181618">
                <a:moveTo>
                  <a:pt x="0" y="0"/>
                </a:moveTo>
                <a:lnTo>
                  <a:pt x="4181618" y="0"/>
                </a:lnTo>
                <a:lnTo>
                  <a:pt x="4181618" y="4181619"/>
                </a:lnTo>
                <a:lnTo>
                  <a:pt x="0" y="41816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8"/>
          <p:cNvSpPr txBox="1"/>
          <p:nvPr/>
        </p:nvSpPr>
        <p:spPr>
          <a:xfrm>
            <a:off x="-2345472" y="166563"/>
            <a:ext cx="14055378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  <a:spcBef>
                <a:spcPct val="0"/>
              </a:spcBef>
            </a:pPr>
            <a:r>
              <a:rPr lang="en-US" sz="2515" b="1" spc="-37">
                <a:solidFill>
                  <a:srgbClr val="004AAD"/>
                </a:solidFill>
                <a:latin typeface="Garamond Bold"/>
                <a:ea typeface="Garamond Bold"/>
                <a:cs typeface="Garamond Bold"/>
                <a:sym typeface="Garamond Bold"/>
              </a:rPr>
              <a:t>RACCOMANDAZIONI 2024 SALUTE PELVICA FEMMINILE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2400" y="667615"/>
            <a:ext cx="9448800" cy="205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45"/>
              </a:lnSpc>
              <a:spcBef>
                <a:spcPct val="0"/>
              </a:spcBef>
            </a:pPr>
            <a:r>
              <a:rPr lang="en-US" sz="1371" b="1" spc="-20" dirty="0">
                <a:solidFill>
                  <a:srgbClr val="004AAD"/>
                </a:solidFill>
                <a:latin typeface="Garamond"/>
                <a:ea typeface="Garamond"/>
                <a:cs typeface="Garamond"/>
                <a:sym typeface="Garamond"/>
              </a:rPr>
              <a:t>RIEDUCAZIONE E </a:t>
            </a:r>
            <a:r>
              <a:rPr lang="en-US" sz="1400" b="1" spc="-20" dirty="0">
                <a:solidFill>
                  <a:srgbClr val="004AAD"/>
                </a:solidFill>
                <a:latin typeface="Garamond"/>
                <a:ea typeface="Garamond"/>
                <a:cs typeface="Garamond"/>
                <a:sym typeface="Garamond"/>
              </a:rPr>
              <a:t>RIABILITAZIONE</a:t>
            </a:r>
            <a:r>
              <a:rPr lang="en-US" sz="1371" b="1" spc="-20" dirty="0">
                <a:solidFill>
                  <a:srgbClr val="004AAD"/>
                </a:solidFill>
                <a:latin typeface="Garamond"/>
                <a:ea typeface="Garamond"/>
                <a:cs typeface="Garamond"/>
                <a:sym typeface="Garamond"/>
              </a:rPr>
              <a:t> DELLE DISFUNZIONI URO-GINECOLOGICHE E COLON-PROCTOLOGICHE 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5041078" y="5450055"/>
            <a:ext cx="4026721" cy="1738369"/>
            <a:chOff x="0" y="0"/>
            <a:chExt cx="4742771" cy="212019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742771" cy="2120191"/>
            </a:xfrm>
            <a:custGeom>
              <a:avLst/>
              <a:gdLst/>
              <a:ahLst/>
              <a:cxnLst/>
              <a:rect l="l" t="t" r="r" b="b"/>
              <a:pathLst>
                <a:path w="4742771" h="2120191">
                  <a:moveTo>
                    <a:pt x="4618311" y="2120191"/>
                  </a:moveTo>
                  <a:lnTo>
                    <a:pt x="124460" y="2120191"/>
                  </a:lnTo>
                  <a:cubicBezTo>
                    <a:pt x="55880" y="2120191"/>
                    <a:pt x="0" y="2064311"/>
                    <a:pt x="0" y="199573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18311" y="0"/>
                  </a:lnTo>
                  <a:cubicBezTo>
                    <a:pt x="4686891" y="0"/>
                    <a:pt x="4742771" y="55880"/>
                    <a:pt x="4742771" y="124460"/>
                  </a:cubicBezTo>
                  <a:lnTo>
                    <a:pt x="4742771" y="1995731"/>
                  </a:lnTo>
                  <a:cubicBezTo>
                    <a:pt x="4742771" y="2064311"/>
                    <a:pt x="4686891" y="2120191"/>
                    <a:pt x="4618311" y="2120191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858115" y="5503479"/>
            <a:ext cx="3508802" cy="19107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56"/>
              </a:lnSpc>
            </a:pPr>
            <a:endParaRPr lang="en-US" sz="1713" b="1" spc="-25" dirty="0">
              <a:solidFill>
                <a:srgbClr val="004AAD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algn="ctr">
              <a:lnSpc>
                <a:spcPts val="2056"/>
              </a:lnSpc>
            </a:pPr>
            <a:r>
              <a:rPr lang="en-US" b="1" spc="-25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DISFUNZIONI SESSUALI</a:t>
            </a:r>
          </a:p>
          <a:p>
            <a:pPr algn="ctr">
              <a:lnSpc>
                <a:spcPts val="1674"/>
              </a:lnSpc>
            </a:pPr>
            <a:endParaRPr lang="en-US" sz="1713" b="1" spc="-25" dirty="0">
              <a:solidFill>
                <a:srgbClr val="004AAD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272633" lvl="1" indent="-136317">
              <a:lnSpc>
                <a:spcPts val="1515"/>
              </a:lnSpc>
              <a:buClr>
                <a:srgbClr val="0000CC"/>
              </a:buClr>
              <a:buFont typeface="Arial"/>
              <a:buChar char="•"/>
            </a:pP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dispareunia</a:t>
            </a:r>
            <a:endParaRPr lang="en-US" b="1" spc="-18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272633" lvl="1" indent="-136317">
              <a:lnSpc>
                <a:spcPts val="1515"/>
              </a:lnSpc>
              <a:buClr>
                <a:srgbClr val="0000CC"/>
              </a:buClr>
              <a:buFont typeface="Arial"/>
              <a:buChar char="•"/>
            </a:pP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vaginismo</a:t>
            </a:r>
            <a:endParaRPr lang="en-US" b="1" spc="-18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272633" lvl="1" indent="-136317">
              <a:lnSpc>
                <a:spcPts val="1515"/>
              </a:lnSpc>
              <a:buClr>
                <a:srgbClr val="0000CC"/>
              </a:buClr>
              <a:buFont typeface="Arial"/>
              <a:buChar char="•"/>
            </a:pP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vulvodinia</a:t>
            </a:r>
            <a:r>
              <a:rPr lang="en-US" b="1" spc="-18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/</a:t>
            </a: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vestibulodinia</a:t>
            </a:r>
            <a:endParaRPr lang="en-US" b="1" spc="-18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272633" lvl="1" indent="-136317">
              <a:lnSpc>
                <a:spcPts val="1515"/>
              </a:lnSpc>
              <a:buClr>
                <a:srgbClr val="0000CC"/>
              </a:buClr>
              <a:buFont typeface="Arial"/>
              <a:buChar char="•"/>
            </a:pP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sindrome</a:t>
            </a:r>
            <a:r>
              <a:rPr lang="en-US" b="1" spc="-18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dell’elevatore</a:t>
            </a:r>
            <a:r>
              <a:rPr lang="en-US" b="1" spc="-18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dell’ano</a:t>
            </a:r>
            <a:endParaRPr lang="en-US" b="1" spc="-18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algn="ctr">
              <a:lnSpc>
                <a:spcPts val="1532"/>
              </a:lnSpc>
            </a:pPr>
            <a:endParaRPr lang="en-US" sz="1262" b="1" spc="-18" dirty="0">
              <a:solidFill>
                <a:srgbClr val="004AAD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algn="ctr">
              <a:lnSpc>
                <a:spcPts val="1532"/>
              </a:lnSpc>
              <a:spcBef>
                <a:spcPct val="0"/>
              </a:spcBef>
            </a:pPr>
            <a:endParaRPr lang="en-US" sz="1262" b="1" spc="-18" dirty="0">
              <a:solidFill>
                <a:srgbClr val="004AAD"/>
              </a:solidFill>
              <a:latin typeface="Garamond Bold"/>
              <a:ea typeface="Garamond Bold"/>
              <a:cs typeface="Garamond Bold"/>
              <a:sym typeface="Garamond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5041078" y="5488408"/>
            <a:ext cx="4102922" cy="1683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8"/>
              </a:lnSpc>
              <a:spcBef>
                <a:spcPct val="0"/>
              </a:spcBef>
            </a:pPr>
            <a:r>
              <a:rPr lang="en-US" b="1" spc="-24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DISFUNZIONI COLONPROCTOLOGICHE</a:t>
            </a:r>
          </a:p>
          <a:p>
            <a:pPr algn="ctr">
              <a:lnSpc>
                <a:spcPts val="1488"/>
              </a:lnSpc>
              <a:spcBef>
                <a:spcPct val="0"/>
              </a:spcBef>
            </a:pPr>
            <a:endParaRPr lang="en-US" b="1" spc="-24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419656" lvl="1" indent="-285750">
              <a:lnSpc>
                <a:spcPts val="1488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incontinenza</a:t>
            </a:r>
            <a:r>
              <a:rPr lang="en-US" b="1" spc="-18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a gas e </a:t>
            </a: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feci</a:t>
            </a:r>
            <a:endParaRPr lang="en-US" b="1" spc="-18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419656" lvl="1" indent="-285750">
              <a:lnSpc>
                <a:spcPts val="1488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stipsi</a:t>
            </a:r>
            <a:endParaRPr lang="en-US" b="1" spc="-18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419656" lvl="1" indent="-285750">
              <a:lnSpc>
                <a:spcPts val="1488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ipertono</a:t>
            </a:r>
            <a:r>
              <a:rPr lang="en-US" b="1" spc="-18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sfinteriale</a:t>
            </a:r>
            <a:endParaRPr lang="en-US" b="1" spc="-18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419656" lvl="1" indent="-285750">
              <a:lnSpc>
                <a:spcPts val="1488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dissinergia</a:t>
            </a:r>
            <a:r>
              <a:rPr lang="en-US" b="1" spc="-18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18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puborettale</a:t>
            </a:r>
            <a:endParaRPr lang="en-US" b="1" spc="-18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133906" lvl="1">
              <a:lnSpc>
                <a:spcPts val="1488"/>
              </a:lnSpc>
              <a:buClr>
                <a:srgbClr val="0000CC"/>
              </a:buClr>
            </a:pPr>
            <a:endParaRPr lang="en-US" b="1" spc="-18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5715000" y="3453383"/>
            <a:ext cx="2647196" cy="1532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69"/>
              </a:lnSpc>
              <a:spcBef>
                <a:spcPct val="0"/>
              </a:spcBef>
            </a:pPr>
            <a:endParaRPr lang="en-US" b="1" spc="-29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algn="ctr">
              <a:lnSpc>
                <a:spcPts val="2369"/>
              </a:lnSpc>
              <a:spcBef>
                <a:spcPct val="0"/>
              </a:spcBef>
            </a:pPr>
            <a:r>
              <a:rPr lang="en-US" b="1" spc="-2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PROLASSO </a:t>
            </a:r>
          </a:p>
          <a:p>
            <a:pPr algn="ctr">
              <a:lnSpc>
                <a:spcPts val="2369"/>
              </a:lnSpc>
              <a:spcBef>
                <a:spcPct val="0"/>
              </a:spcBef>
            </a:pPr>
            <a:r>
              <a:rPr lang="en-US" b="1" spc="-2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DEGLI</a:t>
            </a:r>
          </a:p>
          <a:p>
            <a:pPr algn="ctr">
              <a:lnSpc>
                <a:spcPts val="2369"/>
              </a:lnSpc>
              <a:spcBef>
                <a:spcPct val="0"/>
              </a:spcBef>
            </a:pPr>
            <a:r>
              <a:rPr lang="en-US" b="1" spc="-2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ORGANI PELVICI</a:t>
            </a:r>
          </a:p>
          <a:p>
            <a:pPr algn="ctr">
              <a:lnSpc>
                <a:spcPts val="2369"/>
              </a:lnSpc>
              <a:spcBef>
                <a:spcPct val="0"/>
              </a:spcBef>
            </a:pPr>
            <a:endParaRPr lang="en-US" sz="1974" b="1" spc="-29" dirty="0">
              <a:solidFill>
                <a:srgbClr val="004AAD"/>
              </a:solidFill>
              <a:latin typeface="Garamond Bold"/>
              <a:ea typeface="Garamond Bold"/>
              <a:cs typeface="Garamond Bold"/>
              <a:sym typeface="Garamond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1600" y="992493"/>
            <a:ext cx="7256307" cy="965890"/>
            <a:chOff x="-234549" y="0"/>
            <a:chExt cx="5583857" cy="723717"/>
          </a:xfrm>
        </p:grpSpPr>
        <p:sp>
          <p:nvSpPr>
            <p:cNvPr id="3" name="Freeform 3"/>
            <p:cNvSpPr/>
            <p:nvPr/>
          </p:nvSpPr>
          <p:spPr>
            <a:xfrm>
              <a:off x="-234549" y="0"/>
              <a:ext cx="5583857" cy="723717"/>
            </a:xfrm>
            <a:custGeom>
              <a:avLst/>
              <a:gdLst/>
              <a:ahLst/>
              <a:cxnLst/>
              <a:rect l="l" t="t" r="r" b="b"/>
              <a:pathLst>
                <a:path w="5101440" h="723717">
                  <a:moveTo>
                    <a:pt x="4976980" y="723717"/>
                  </a:moveTo>
                  <a:lnTo>
                    <a:pt x="124460" y="723717"/>
                  </a:lnTo>
                  <a:cubicBezTo>
                    <a:pt x="55880" y="723717"/>
                    <a:pt x="0" y="667837"/>
                    <a:pt x="0" y="5992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976980" y="0"/>
                  </a:lnTo>
                  <a:cubicBezTo>
                    <a:pt x="5045560" y="0"/>
                    <a:pt x="5101440" y="55880"/>
                    <a:pt x="5101440" y="124460"/>
                  </a:cubicBezTo>
                  <a:lnTo>
                    <a:pt x="5101440" y="599257"/>
                  </a:lnTo>
                  <a:cubicBezTo>
                    <a:pt x="5101440" y="667837"/>
                    <a:pt x="5045560" y="723717"/>
                    <a:pt x="4976980" y="723717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pPr algn="ctr"/>
              <a:r>
                <a:rPr lang="it-IT" b="1" u="sng" dirty="0">
                  <a:solidFill>
                    <a:srgbClr val="002060"/>
                  </a:solidFill>
                  <a:latin typeface="Garamond" panose="02020404030301010803" pitchFamily="18" charset="0"/>
                </a:rPr>
                <a:t>PREVENZIONE SECONDARIA</a:t>
              </a:r>
            </a:p>
            <a:p>
              <a:pPr algn="ctr"/>
              <a:r>
                <a:rPr lang="it-IT" b="1" dirty="0">
                  <a:solidFill>
                    <a:srgbClr val="002060"/>
                  </a:solidFill>
                  <a:latin typeface="Garamond" panose="02020404030301010803" pitchFamily="18" charset="0"/>
                </a:rPr>
                <a:t>ACCERTARE PRECOCEMENTE SEGNI E SINTOMI </a:t>
              </a:r>
            </a:p>
            <a:p>
              <a:pPr algn="ctr"/>
              <a:r>
                <a:rPr lang="it-IT" b="1" dirty="0">
                  <a:solidFill>
                    <a:srgbClr val="002060"/>
                  </a:solidFill>
                  <a:latin typeface="Garamond" panose="02020404030301010803" pitchFamily="18" charset="0"/>
                </a:rPr>
                <a:t>PRIMA CHE INTERVENGA LA MALATTIA</a:t>
              </a: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802678" y="2032342"/>
            <a:ext cx="4423667" cy="648555"/>
            <a:chOff x="0" y="0"/>
            <a:chExt cx="3419293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19293" cy="660400"/>
            </a:xfrm>
            <a:custGeom>
              <a:avLst/>
              <a:gdLst/>
              <a:ahLst/>
              <a:cxnLst/>
              <a:rect l="l" t="t" r="r" b="b"/>
              <a:pathLst>
                <a:path w="3419293" h="660400">
                  <a:moveTo>
                    <a:pt x="329483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4833" y="0"/>
                  </a:lnTo>
                  <a:cubicBezTo>
                    <a:pt x="3363413" y="0"/>
                    <a:pt x="3419293" y="55880"/>
                    <a:pt x="3419293" y="124460"/>
                  </a:cubicBezTo>
                  <a:lnTo>
                    <a:pt x="3419293" y="535940"/>
                  </a:lnTo>
                  <a:cubicBezTo>
                    <a:pt x="3419293" y="604520"/>
                    <a:pt x="3363413" y="660400"/>
                    <a:pt x="3294833" y="6604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6199" y="3735761"/>
            <a:ext cx="2373359" cy="3462512"/>
            <a:chOff x="0" y="0"/>
            <a:chExt cx="2358048" cy="323431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58048" cy="3234312"/>
            </a:xfrm>
            <a:custGeom>
              <a:avLst/>
              <a:gdLst/>
              <a:ahLst/>
              <a:cxnLst/>
              <a:rect l="l" t="t" r="r" b="b"/>
              <a:pathLst>
                <a:path w="2358048" h="3234312">
                  <a:moveTo>
                    <a:pt x="2233588" y="3234312"/>
                  </a:moveTo>
                  <a:lnTo>
                    <a:pt x="124460" y="3234312"/>
                  </a:lnTo>
                  <a:cubicBezTo>
                    <a:pt x="55880" y="3234312"/>
                    <a:pt x="0" y="3178432"/>
                    <a:pt x="0" y="310985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33588" y="0"/>
                  </a:lnTo>
                  <a:cubicBezTo>
                    <a:pt x="2302168" y="0"/>
                    <a:pt x="2358048" y="55880"/>
                    <a:pt x="2358048" y="124460"/>
                  </a:cubicBezTo>
                  <a:lnTo>
                    <a:pt x="2358048" y="3109852"/>
                  </a:lnTo>
                  <a:cubicBezTo>
                    <a:pt x="2358048" y="3178432"/>
                    <a:pt x="2302168" y="3234312"/>
                    <a:pt x="2233588" y="3234312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534329" y="3735762"/>
            <a:ext cx="2308793" cy="3462511"/>
            <a:chOff x="0" y="0"/>
            <a:chExt cx="2365490" cy="32465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65490" cy="3246574"/>
            </a:xfrm>
            <a:custGeom>
              <a:avLst/>
              <a:gdLst/>
              <a:ahLst/>
              <a:cxnLst/>
              <a:rect l="l" t="t" r="r" b="b"/>
              <a:pathLst>
                <a:path w="2365490" h="3246574">
                  <a:moveTo>
                    <a:pt x="2241029" y="3246573"/>
                  </a:moveTo>
                  <a:lnTo>
                    <a:pt x="124460" y="3246573"/>
                  </a:lnTo>
                  <a:cubicBezTo>
                    <a:pt x="55880" y="3246573"/>
                    <a:pt x="0" y="3190693"/>
                    <a:pt x="0" y="312211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41030" y="0"/>
                  </a:lnTo>
                  <a:cubicBezTo>
                    <a:pt x="2309610" y="0"/>
                    <a:pt x="2365490" y="55880"/>
                    <a:pt x="2365490" y="124460"/>
                  </a:cubicBezTo>
                  <a:lnTo>
                    <a:pt x="2365490" y="3122113"/>
                  </a:lnTo>
                  <a:cubicBezTo>
                    <a:pt x="2365490" y="3190693"/>
                    <a:pt x="2309610" y="3246574"/>
                    <a:pt x="2241030" y="3246574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Freeform 10"/>
          <p:cNvSpPr/>
          <p:nvPr/>
        </p:nvSpPr>
        <p:spPr>
          <a:xfrm>
            <a:off x="6645335" y="5888065"/>
            <a:ext cx="4500303" cy="4500303"/>
          </a:xfrm>
          <a:custGeom>
            <a:avLst/>
            <a:gdLst/>
            <a:ahLst/>
            <a:cxnLst/>
            <a:rect l="l" t="t" r="r" b="b"/>
            <a:pathLst>
              <a:path w="4500303" h="4500303">
                <a:moveTo>
                  <a:pt x="0" y="0"/>
                </a:moveTo>
                <a:lnTo>
                  <a:pt x="4500302" y="0"/>
                </a:lnTo>
                <a:lnTo>
                  <a:pt x="4500302" y="4500303"/>
                </a:lnTo>
                <a:lnTo>
                  <a:pt x="0" y="45003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TextBox 11"/>
          <p:cNvSpPr txBox="1"/>
          <p:nvPr/>
        </p:nvSpPr>
        <p:spPr>
          <a:xfrm>
            <a:off x="2626460" y="4498727"/>
            <a:ext cx="2216662" cy="2934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22440" lvl="1" indent="-285750" algn="l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sz="1750" b="1" spc="-18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fisiokinesiterapia</a:t>
            </a:r>
            <a:r>
              <a:rPr lang="en-US" sz="1750" b="1" spc="-18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750" b="1" spc="-18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manuale</a:t>
            </a:r>
            <a:endParaRPr lang="en-US" sz="1750" b="1" spc="-18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indent="-285750" algn="l">
              <a:buClr>
                <a:srgbClr val="0000CC"/>
              </a:buClr>
              <a:buFont typeface="Arial" panose="020B0604020202020204" pitchFamily="34" charset="0"/>
              <a:buChar char="•"/>
            </a:pPr>
            <a:endParaRPr lang="en-US" sz="1750" b="1" spc="-18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22440" lvl="1" indent="-285750" algn="l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sz="1750" b="1" spc="-18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biofeedback </a:t>
            </a:r>
            <a:r>
              <a:rPr lang="en-US" sz="1750" b="1" spc="-18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manometrico</a:t>
            </a:r>
            <a:r>
              <a:rPr lang="en-US" sz="1750" b="1" spc="-18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ed </a:t>
            </a:r>
            <a:r>
              <a:rPr lang="en-US" sz="1750" b="1" spc="-18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elettromiografico</a:t>
            </a:r>
            <a:endParaRPr lang="en-US" sz="1750" b="1" spc="-18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indent="-285750" algn="l">
              <a:buClr>
                <a:srgbClr val="0000CC"/>
              </a:buClr>
              <a:buFont typeface="Arial" panose="020B0604020202020204" pitchFamily="34" charset="0"/>
              <a:buChar char="•"/>
            </a:pPr>
            <a:endParaRPr lang="en-US" sz="1750" b="1" spc="-18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33234" lvl="1" indent="-285750" algn="l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sz="1750" b="1" spc="-20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stimolazione</a:t>
            </a:r>
            <a:r>
              <a:rPr lang="en-US" sz="1750" b="1" spc="-20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750" b="1" spc="-20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elettrica</a:t>
            </a:r>
            <a:r>
              <a:rPr lang="en-US" sz="1750" b="1" spc="-20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con </a:t>
            </a:r>
            <a:r>
              <a:rPr lang="en-US" sz="1750" b="1" spc="-20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onda</a:t>
            </a:r>
            <a:r>
              <a:rPr lang="en-US" sz="1750" b="1" spc="-20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750" b="1" spc="-20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bifasica</a:t>
            </a:r>
            <a:r>
              <a:rPr lang="en-US" sz="1750" b="1" spc="-20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</a:p>
          <a:p>
            <a:pPr algn="ctr">
              <a:lnSpc>
                <a:spcPts val="1159"/>
              </a:lnSpc>
              <a:spcBef>
                <a:spcPct val="0"/>
              </a:spcBef>
            </a:pPr>
            <a:endParaRPr lang="en-US" sz="1366" spc="-20" dirty="0">
              <a:solidFill>
                <a:srgbClr val="004AAD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971800" y="2173008"/>
            <a:ext cx="3953017" cy="446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30"/>
              </a:lnSpc>
              <a:spcBef>
                <a:spcPct val="0"/>
              </a:spcBef>
            </a:pPr>
            <a:r>
              <a:rPr lang="en-US" b="1" spc="-2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INTERVENTO RIABILITATIVO</a:t>
            </a:r>
          </a:p>
          <a:p>
            <a:pPr algn="ctr">
              <a:lnSpc>
                <a:spcPts val="1730"/>
              </a:lnSpc>
              <a:spcBef>
                <a:spcPct val="0"/>
              </a:spcBef>
            </a:pPr>
            <a:r>
              <a:rPr lang="en-US" b="1" spc="-2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PERINEAL CARD R2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0690" y="3908285"/>
            <a:ext cx="2421428" cy="37959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64"/>
              </a:lnSpc>
            </a:pPr>
            <a:r>
              <a:rPr lang="en-US" b="1" spc="-18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TRATTAMENTO DOMICILIARE</a:t>
            </a:r>
          </a:p>
          <a:p>
            <a:pPr algn="ctr">
              <a:lnSpc>
                <a:spcPts val="1464"/>
              </a:lnSpc>
            </a:pPr>
            <a:r>
              <a:rPr lang="en-US" b="1" spc="-18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</a:p>
          <a:p>
            <a:pPr marL="235757" lvl="1" indent="-117878" algn="l">
              <a:buClr>
                <a:srgbClr val="0000CC"/>
              </a:buClr>
              <a:buFont typeface="Arial"/>
              <a:buChar char="•"/>
            </a:pPr>
            <a:r>
              <a:rPr lang="en-US" sz="1600" b="1" spc="-16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terapia</a:t>
            </a:r>
            <a:r>
              <a:rPr lang="en-US" sz="1600" b="1" spc="-16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1600" b="1" spc="-16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comportamentale</a:t>
            </a:r>
            <a:endParaRPr lang="en-US" sz="1600" b="1" spc="-16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235757" lvl="1" indent="-117878" algn="l">
              <a:buClr>
                <a:srgbClr val="0000CC"/>
              </a:buClr>
              <a:buFont typeface="Arial"/>
              <a:buChar char="•"/>
            </a:pPr>
            <a:r>
              <a:rPr lang="en-US" sz="1600" b="1" spc="-16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diario</a:t>
            </a:r>
            <a:r>
              <a:rPr lang="en-US" sz="1600" b="1" spc="-16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1600" b="1" spc="-16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minzionale</a:t>
            </a:r>
            <a:r>
              <a:rPr lang="en-US" sz="1600" b="1" spc="-16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e </a:t>
            </a:r>
            <a:r>
              <a:rPr lang="en-US" sz="1600" b="1" spc="-16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defecatorio</a:t>
            </a:r>
            <a:endParaRPr lang="en-US" sz="1600" b="1" spc="-16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235757" lvl="1" indent="-117878" algn="l">
              <a:buClr>
                <a:srgbClr val="0000CC"/>
              </a:buClr>
              <a:buFont typeface="Arial"/>
              <a:buChar char="•"/>
            </a:pPr>
            <a:r>
              <a:rPr lang="en-US" sz="1600" b="1" spc="-16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esercizi</a:t>
            </a:r>
            <a:r>
              <a:rPr lang="en-US" sz="1600" b="1" spc="-16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di </a:t>
            </a:r>
            <a:r>
              <a:rPr lang="en-US" sz="1600" b="1" spc="-16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rinforzo</a:t>
            </a:r>
            <a:r>
              <a:rPr lang="en-US" sz="1600" b="1" spc="-16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1600" b="1" spc="-16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muscolare</a:t>
            </a:r>
            <a:endParaRPr lang="en-US" sz="1600" b="1" spc="-16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235757" lvl="1" indent="-117878" algn="l">
              <a:buClr>
                <a:srgbClr val="0000CC"/>
              </a:buClr>
              <a:buFont typeface="Arial"/>
              <a:buChar char="•"/>
            </a:pPr>
            <a:r>
              <a:rPr lang="en-US" sz="1600" b="1" spc="-16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stimolazione</a:t>
            </a:r>
            <a:r>
              <a:rPr lang="en-US" sz="1600" b="1" spc="-16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del </a:t>
            </a:r>
            <a:r>
              <a:rPr lang="en-US" sz="1600" b="1" spc="-16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nervo</a:t>
            </a:r>
            <a:r>
              <a:rPr lang="en-US" sz="1600" b="1" spc="-16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1600" b="1" spc="-16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tibiale</a:t>
            </a:r>
            <a:r>
              <a:rPr lang="en-US" sz="1600" b="1" spc="-16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posterior</a:t>
            </a:r>
          </a:p>
          <a:p>
            <a:pPr marL="235757" lvl="1" indent="-117878" algn="l">
              <a:buClr>
                <a:srgbClr val="0000CC"/>
              </a:buClr>
              <a:buFont typeface="Arial"/>
              <a:buChar char="•"/>
            </a:pPr>
            <a:r>
              <a:rPr lang="en-US" sz="1600" b="1" spc="-16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biofeedback </a:t>
            </a:r>
            <a:r>
              <a:rPr lang="en-US" sz="1600" b="1" spc="-16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manomentrico</a:t>
            </a:r>
            <a:r>
              <a:rPr lang="en-US" sz="1600" b="1" spc="-16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</a:p>
          <a:p>
            <a:pPr marL="235757" lvl="1" indent="-117878" algn="l">
              <a:buClr>
                <a:srgbClr val="0000CC"/>
              </a:buClr>
              <a:buFont typeface="Arial"/>
              <a:buChar char="•"/>
            </a:pPr>
            <a:r>
              <a:rPr lang="en-US" sz="1600" b="1" spc="-16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ginnastica</a:t>
            </a:r>
            <a:r>
              <a:rPr lang="en-US" sz="1600" b="1" spc="-16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1600" b="1" spc="-16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ipopressiva</a:t>
            </a:r>
            <a:endParaRPr lang="en-US" sz="1600" b="1" spc="-16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algn="l">
              <a:lnSpc>
                <a:spcPts val="1584"/>
              </a:lnSpc>
            </a:pPr>
            <a:endParaRPr lang="en-US" sz="1091" b="1" spc="-16" dirty="0">
              <a:solidFill>
                <a:srgbClr val="004AAD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algn="ctr">
              <a:lnSpc>
                <a:spcPts val="1584"/>
              </a:lnSpc>
            </a:pPr>
            <a:endParaRPr lang="en-US" sz="1091" b="1" spc="-16" dirty="0">
              <a:solidFill>
                <a:srgbClr val="004AAD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algn="ctr">
              <a:lnSpc>
                <a:spcPts val="941"/>
              </a:lnSpc>
            </a:pPr>
            <a:endParaRPr lang="en-US" sz="1091" b="1" spc="-16" dirty="0">
              <a:solidFill>
                <a:srgbClr val="004AAD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algn="ctr">
              <a:lnSpc>
                <a:spcPts val="941"/>
              </a:lnSpc>
            </a:pPr>
            <a:endParaRPr lang="en-US" sz="1091" b="1" spc="-16" dirty="0">
              <a:solidFill>
                <a:srgbClr val="004AAD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algn="ctr">
              <a:lnSpc>
                <a:spcPts val="941"/>
              </a:lnSpc>
            </a:pPr>
            <a:r>
              <a:rPr lang="en-US" sz="784" b="1" spc="-11" dirty="0">
                <a:solidFill>
                  <a:srgbClr val="004AAD"/>
                </a:solidFill>
                <a:latin typeface="Garamond Bold"/>
                <a:ea typeface="Garamond Bold"/>
                <a:cs typeface="Garamond Bold"/>
                <a:sym typeface="Garamond Bold"/>
              </a:rPr>
              <a:t>-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660139" y="3768363"/>
            <a:ext cx="2216662" cy="5937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59"/>
              </a:lnSpc>
              <a:spcBef>
                <a:spcPct val="0"/>
              </a:spcBef>
            </a:pPr>
            <a:endParaRPr lang="en-US" b="1" spc="-18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algn="ctr">
              <a:lnSpc>
                <a:spcPts val="1459"/>
              </a:lnSpc>
              <a:spcBef>
                <a:spcPct val="0"/>
              </a:spcBef>
            </a:pPr>
            <a:r>
              <a:rPr lang="en-US" b="1" spc="-18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TRATTAMENTO AMBULATORIALE</a:t>
            </a:r>
          </a:p>
        </p:txBody>
      </p:sp>
      <p:sp>
        <p:nvSpPr>
          <p:cNvPr id="17" name="Freeform 17"/>
          <p:cNvSpPr/>
          <p:nvPr/>
        </p:nvSpPr>
        <p:spPr>
          <a:xfrm>
            <a:off x="-2329636" y="-1682445"/>
            <a:ext cx="4181618" cy="4181618"/>
          </a:xfrm>
          <a:custGeom>
            <a:avLst/>
            <a:gdLst/>
            <a:ahLst/>
            <a:cxnLst/>
            <a:rect l="l" t="t" r="r" b="b"/>
            <a:pathLst>
              <a:path w="4181618" h="4181618">
                <a:moveTo>
                  <a:pt x="0" y="0"/>
                </a:moveTo>
                <a:lnTo>
                  <a:pt x="4181618" y="0"/>
                </a:lnTo>
                <a:lnTo>
                  <a:pt x="4181618" y="4181619"/>
                </a:lnTo>
                <a:lnTo>
                  <a:pt x="0" y="41816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8"/>
          <p:cNvSpPr txBox="1"/>
          <p:nvPr/>
        </p:nvSpPr>
        <p:spPr>
          <a:xfrm>
            <a:off x="-2058219" y="182848"/>
            <a:ext cx="14055378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  <a:spcBef>
                <a:spcPct val="0"/>
              </a:spcBef>
            </a:pPr>
            <a:r>
              <a:rPr lang="en-US" sz="2515" b="1" spc="-37">
                <a:solidFill>
                  <a:srgbClr val="004AAD"/>
                </a:solidFill>
                <a:latin typeface="Garamond Bold"/>
                <a:ea typeface="Garamond Bold"/>
                <a:cs typeface="Garamond Bold"/>
                <a:sym typeface="Garamond Bold"/>
              </a:rPr>
              <a:t>RACCOMANDAZIONI 2024 SALUTE PELVICA FEMMINILE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6200" y="675846"/>
            <a:ext cx="9677399" cy="205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45"/>
              </a:lnSpc>
              <a:spcBef>
                <a:spcPct val="0"/>
              </a:spcBef>
            </a:pPr>
            <a:r>
              <a:rPr lang="en-US" sz="1400" b="1" spc="-20" dirty="0">
                <a:solidFill>
                  <a:srgbClr val="004AAD"/>
                </a:solidFill>
                <a:latin typeface="Garamond"/>
                <a:ea typeface="Garamond"/>
                <a:cs typeface="Garamond"/>
                <a:sym typeface="Garamond"/>
              </a:rPr>
              <a:t>RIEDUCAZIONE E RIABILITAZIONE DELLE DISFUNZIONI URO-GINECOLOGICHE E COLON-PROCTOLOGICHE 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4921314" y="3531548"/>
            <a:ext cx="2469789" cy="3666725"/>
            <a:chOff x="0" y="0"/>
            <a:chExt cx="3065768" cy="440695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065768" cy="4406958"/>
            </a:xfrm>
            <a:custGeom>
              <a:avLst/>
              <a:gdLst/>
              <a:ahLst/>
              <a:cxnLst/>
              <a:rect l="l" t="t" r="r" b="b"/>
              <a:pathLst>
                <a:path w="3065768" h="4406958">
                  <a:moveTo>
                    <a:pt x="2941308" y="4406958"/>
                  </a:moveTo>
                  <a:lnTo>
                    <a:pt x="124460" y="4406958"/>
                  </a:lnTo>
                  <a:cubicBezTo>
                    <a:pt x="55880" y="4406958"/>
                    <a:pt x="0" y="4351078"/>
                    <a:pt x="0" y="42824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41308" y="0"/>
                  </a:lnTo>
                  <a:cubicBezTo>
                    <a:pt x="3009888" y="0"/>
                    <a:pt x="3065768" y="55880"/>
                    <a:pt x="3065768" y="124460"/>
                  </a:cubicBezTo>
                  <a:lnTo>
                    <a:pt x="3065768" y="4282498"/>
                  </a:lnTo>
                  <a:cubicBezTo>
                    <a:pt x="3065768" y="4351078"/>
                    <a:pt x="3009888" y="4406958"/>
                    <a:pt x="2941308" y="4406958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4865334" y="4122542"/>
            <a:ext cx="2583272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20444" lvl="1" indent="-285750" algn="l">
              <a:buClr>
                <a:srgbClr val="0000CC"/>
              </a:buClr>
              <a:buFont typeface="Arial" panose="020B0604020202020204" pitchFamily="34" charset="0"/>
              <a:buChar char="•"/>
            </a:pPr>
            <a:endParaRPr lang="en-US" sz="1700" b="1" spc="-18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20444" lvl="1" indent="-285750" algn="l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sz="1700" b="1" spc="-18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fisiokinesiterapia</a:t>
            </a:r>
            <a:r>
              <a:rPr lang="en-US" sz="1700" b="1" spc="-18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700" b="1" spc="-18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manuale</a:t>
            </a:r>
            <a:endParaRPr lang="en-US" sz="1700" b="1" spc="-18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20444" lvl="1" indent="-285750" algn="l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sz="1700" b="1" spc="-18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esercizi</a:t>
            </a:r>
            <a:r>
              <a:rPr lang="en-US" sz="1700" b="1" spc="-18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di </a:t>
            </a:r>
            <a:r>
              <a:rPr lang="en-US" sz="1700" b="1" spc="-18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respirazione</a:t>
            </a:r>
            <a:r>
              <a:rPr lang="en-US" sz="1700" b="1" spc="-18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e stretching</a:t>
            </a:r>
          </a:p>
          <a:p>
            <a:pPr marL="420444" lvl="1" indent="-285750" algn="l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sz="1700" b="1" spc="-18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ossigenoterapia</a:t>
            </a:r>
            <a:r>
              <a:rPr lang="en-US" sz="1700" b="1" spc="-18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locale</a:t>
            </a:r>
          </a:p>
          <a:p>
            <a:pPr marL="420444" lvl="1" indent="-285750" algn="l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sz="1700" b="1" spc="-18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massaggio</a:t>
            </a:r>
            <a:r>
              <a:rPr lang="en-US" sz="1700" b="1" spc="-18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700" b="1" spc="-18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manuale</a:t>
            </a:r>
            <a:endParaRPr lang="en-US" sz="1700" b="1" spc="-18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20444" lvl="1" indent="-285750" algn="l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sz="1700" b="1" spc="-18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biofeedback </a:t>
            </a:r>
            <a:r>
              <a:rPr lang="en-US" sz="1700" b="1" spc="-18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manometrico</a:t>
            </a:r>
            <a:endParaRPr lang="en-US" sz="1700" b="1" spc="-18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31239" lvl="1" indent="-285750" algn="l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sz="1700" b="1" spc="-20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ginnastica</a:t>
            </a:r>
            <a:r>
              <a:rPr lang="en-US" sz="1700" b="1" spc="-20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700" b="1" spc="-20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ipopressiva</a:t>
            </a:r>
            <a:endParaRPr lang="en-US" sz="1700" b="1" spc="-20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532517" y="2778007"/>
            <a:ext cx="3810883" cy="853744"/>
            <a:chOff x="0" y="0"/>
            <a:chExt cx="6321072" cy="206563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21072" cy="2065638"/>
            </a:xfrm>
            <a:custGeom>
              <a:avLst/>
              <a:gdLst/>
              <a:ahLst/>
              <a:cxnLst/>
              <a:rect l="l" t="t" r="r" b="b"/>
              <a:pathLst>
                <a:path w="6321072" h="2065638">
                  <a:moveTo>
                    <a:pt x="6196612" y="2065638"/>
                  </a:moveTo>
                  <a:lnTo>
                    <a:pt x="124460" y="2065638"/>
                  </a:lnTo>
                  <a:cubicBezTo>
                    <a:pt x="55880" y="2065638"/>
                    <a:pt x="0" y="2009758"/>
                    <a:pt x="0" y="194117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96612" y="0"/>
                  </a:lnTo>
                  <a:cubicBezTo>
                    <a:pt x="6265192" y="0"/>
                    <a:pt x="6321072" y="55880"/>
                    <a:pt x="6321072" y="124460"/>
                  </a:cubicBezTo>
                  <a:lnTo>
                    <a:pt x="6321072" y="1941178"/>
                  </a:lnTo>
                  <a:cubicBezTo>
                    <a:pt x="6321072" y="2009758"/>
                    <a:pt x="6265192" y="2065638"/>
                    <a:pt x="6196612" y="2065638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 dirty="0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5703976" y="2775707"/>
            <a:ext cx="3564481" cy="541215"/>
            <a:chOff x="0" y="0"/>
            <a:chExt cx="3455118" cy="115848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455118" cy="1158486"/>
            </a:xfrm>
            <a:custGeom>
              <a:avLst/>
              <a:gdLst/>
              <a:ahLst/>
              <a:cxnLst/>
              <a:rect l="l" t="t" r="r" b="b"/>
              <a:pathLst>
                <a:path w="3455118" h="1158486">
                  <a:moveTo>
                    <a:pt x="3330658" y="1158485"/>
                  </a:moveTo>
                  <a:lnTo>
                    <a:pt x="124460" y="1158485"/>
                  </a:lnTo>
                  <a:cubicBezTo>
                    <a:pt x="55880" y="1158485"/>
                    <a:pt x="0" y="1102606"/>
                    <a:pt x="0" y="103402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30658" y="0"/>
                  </a:lnTo>
                  <a:cubicBezTo>
                    <a:pt x="3399237" y="0"/>
                    <a:pt x="3455118" y="55880"/>
                    <a:pt x="3455118" y="124460"/>
                  </a:cubicBezTo>
                  <a:lnTo>
                    <a:pt x="3455118" y="1034026"/>
                  </a:lnTo>
                  <a:cubicBezTo>
                    <a:pt x="3455118" y="1102606"/>
                    <a:pt x="3399237" y="1158486"/>
                    <a:pt x="3330658" y="1158486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532517" y="2775707"/>
            <a:ext cx="3898407" cy="6835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1"/>
              </a:lnSpc>
            </a:pPr>
            <a:r>
              <a:rPr lang="en-US" b="1" spc="-27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IPOTONO  MUSCOLARE </a:t>
            </a:r>
          </a:p>
          <a:p>
            <a:pPr algn="ctr">
              <a:lnSpc>
                <a:spcPts val="1467"/>
              </a:lnSpc>
            </a:pPr>
            <a:r>
              <a:rPr lang="en-US" b="1" spc="-18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PC TEST</a:t>
            </a:r>
          </a:p>
          <a:p>
            <a:pPr algn="ctr">
              <a:lnSpc>
                <a:spcPts val="1467"/>
              </a:lnSpc>
              <a:spcBef>
                <a:spcPct val="0"/>
              </a:spcBef>
            </a:pPr>
            <a:r>
              <a:rPr lang="en-US" b="1" spc="-18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&lt; A 2 TONICO E FASICO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071618" y="3656780"/>
            <a:ext cx="2335163" cy="378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15"/>
              </a:lnSpc>
            </a:pPr>
            <a:r>
              <a:rPr lang="en-US" b="1" spc="-17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TRATTAMENTO </a:t>
            </a:r>
          </a:p>
          <a:p>
            <a:pPr algn="ctr">
              <a:lnSpc>
                <a:spcPts val="1415"/>
              </a:lnSpc>
              <a:spcBef>
                <a:spcPct val="0"/>
              </a:spcBef>
            </a:pPr>
            <a:r>
              <a:rPr lang="en-US" b="1" spc="-17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AMBULATORIALE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791500" y="2905041"/>
            <a:ext cx="3352500" cy="257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0"/>
              </a:lnSpc>
              <a:spcBef>
                <a:spcPct val="0"/>
              </a:spcBef>
            </a:pPr>
            <a:r>
              <a:rPr lang="en-US" b="1" spc="-25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IPERTONO  MUSCOLARE </a:t>
            </a:r>
          </a:p>
        </p:txBody>
      </p:sp>
      <p:sp>
        <p:nvSpPr>
          <p:cNvPr id="30" name="AutoShape 30"/>
          <p:cNvSpPr/>
          <p:nvPr/>
        </p:nvSpPr>
        <p:spPr>
          <a:xfrm flipH="1" flipV="1">
            <a:off x="8627907" y="4122542"/>
            <a:ext cx="360410" cy="461370"/>
          </a:xfrm>
          <a:prstGeom prst="line">
            <a:avLst/>
          </a:prstGeom>
          <a:ln w="9525" cap="flat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31" name="Group 31"/>
          <p:cNvGrpSpPr/>
          <p:nvPr/>
        </p:nvGrpSpPr>
        <p:grpSpPr>
          <a:xfrm>
            <a:off x="7469295" y="3500082"/>
            <a:ext cx="2193615" cy="3698191"/>
            <a:chOff x="0" y="0"/>
            <a:chExt cx="2988875" cy="465439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988876" cy="4654390"/>
            </a:xfrm>
            <a:custGeom>
              <a:avLst/>
              <a:gdLst/>
              <a:ahLst/>
              <a:cxnLst/>
              <a:rect l="l" t="t" r="r" b="b"/>
              <a:pathLst>
                <a:path w="2988876" h="4654390">
                  <a:moveTo>
                    <a:pt x="2864415" y="4654390"/>
                  </a:moveTo>
                  <a:lnTo>
                    <a:pt x="124460" y="4654390"/>
                  </a:lnTo>
                  <a:cubicBezTo>
                    <a:pt x="55880" y="4654390"/>
                    <a:pt x="0" y="4598510"/>
                    <a:pt x="0" y="45299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64416" y="0"/>
                  </a:lnTo>
                  <a:cubicBezTo>
                    <a:pt x="2932996" y="0"/>
                    <a:pt x="2988876" y="55880"/>
                    <a:pt x="2988876" y="124460"/>
                  </a:cubicBezTo>
                  <a:lnTo>
                    <a:pt x="2988876" y="4529930"/>
                  </a:lnTo>
                  <a:cubicBezTo>
                    <a:pt x="2988876" y="4598510"/>
                    <a:pt x="2932996" y="4654390"/>
                    <a:pt x="2864416" y="4654390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7406781" y="4122542"/>
            <a:ext cx="2346818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05212" lvl="1" indent="-285750" algn="l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sz="1600" b="1" spc="-16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terapia</a:t>
            </a:r>
            <a:r>
              <a:rPr lang="en-US" sz="1600" b="1" spc="-16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spc="-16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comportamentale</a:t>
            </a:r>
            <a:endParaRPr lang="en-US" sz="1600" b="1" spc="-16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05212" lvl="1" indent="-285750" algn="l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sz="1600" b="1" spc="-16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diario</a:t>
            </a:r>
            <a:r>
              <a:rPr lang="en-US" sz="1600" b="1" spc="-16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spc="-16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minzionale</a:t>
            </a:r>
            <a:r>
              <a:rPr lang="en-US" sz="1600" b="1" spc="-16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e </a:t>
            </a:r>
            <a:r>
              <a:rPr lang="en-US" sz="1600" b="1" spc="-16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defecatorio</a:t>
            </a:r>
            <a:endParaRPr lang="en-US" sz="1600" b="1" spc="-16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05212" lvl="1" indent="-285750" algn="l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sz="1600" b="1" spc="-16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esercizi</a:t>
            </a:r>
            <a:r>
              <a:rPr lang="en-US" sz="1600" b="1" spc="-16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di stretching</a:t>
            </a:r>
          </a:p>
          <a:p>
            <a:pPr marL="405212" lvl="1" indent="-285750" algn="l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sz="1600" b="1" spc="-16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automassaggio</a:t>
            </a:r>
            <a:r>
              <a:rPr lang="en-US" sz="1600" b="1" spc="-16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1600" b="1" spc="-16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manuale</a:t>
            </a:r>
            <a:r>
              <a:rPr lang="en-US" sz="1600" b="1" spc="-16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o con </a:t>
            </a:r>
            <a:r>
              <a:rPr lang="en-US" sz="1600" b="1" spc="-16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ausilio</a:t>
            </a:r>
            <a:endParaRPr lang="en-US" sz="1600" b="1" spc="-16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05212" lvl="1" indent="-285750" algn="l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sz="1600" b="1" spc="-16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sonda</a:t>
            </a:r>
            <a:r>
              <a:rPr lang="en-US" sz="1600" b="1" spc="-16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in silicone ad azione </a:t>
            </a:r>
            <a:r>
              <a:rPr lang="en-US" sz="1600" b="1" spc="-16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decontratturante</a:t>
            </a:r>
            <a:r>
              <a:rPr lang="en-US" sz="1600" b="1" spc="-16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</a:p>
          <a:p>
            <a:pPr marL="416005" lvl="1" indent="-285750" algn="l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sz="1600" b="1" spc="-18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ginnastica</a:t>
            </a:r>
            <a:endParaRPr lang="en-US" sz="1600" b="1" spc="-18" dirty="0">
              <a:solidFill>
                <a:srgbClr val="00206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130255" lvl="1" algn="l">
              <a:buClr>
                <a:srgbClr val="0000CC"/>
              </a:buClr>
            </a:pPr>
            <a:r>
              <a:rPr lang="en-US" sz="1600" b="1" spc="-18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     </a:t>
            </a:r>
            <a:r>
              <a:rPr lang="en-US" sz="1600" b="1" spc="-18" dirty="0" err="1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ipopressiva</a:t>
            </a:r>
            <a:r>
              <a:rPr lang="en-US" sz="1600" b="1" spc="-18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589496" y="3631753"/>
            <a:ext cx="1939884" cy="378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36"/>
              </a:lnSpc>
            </a:pPr>
            <a:r>
              <a:rPr lang="en-US" b="1" spc="-17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TRATTAMENTO</a:t>
            </a:r>
          </a:p>
          <a:p>
            <a:pPr algn="ctr">
              <a:lnSpc>
                <a:spcPts val="1436"/>
              </a:lnSpc>
              <a:spcBef>
                <a:spcPct val="0"/>
              </a:spcBef>
            </a:pPr>
            <a:r>
              <a:rPr lang="en-US" b="1" spc="-17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DOMICILIARE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9693" y="1289351"/>
            <a:ext cx="6817424" cy="1894560"/>
            <a:chOff x="0" y="0"/>
            <a:chExt cx="3823744" cy="11283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23744" cy="1128319"/>
            </a:xfrm>
            <a:custGeom>
              <a:avLst/>
              <a:gdLst/>
              <a:ahLst/>
              <a:cxnLst/>
              <a:rect l="l" t="t" r="r" b="b"/>
              <a:pathLst>
                <a:path w="3823744" h="1128319">
                  <a:moveTo>
                    <a:pt x="3699284" y="1128319"/>
                  </a:moveTo>
                  <a:lnTo>
                    <a:pt x="124460" y="1128319"/>
                  </a:lnTo>
                  <a:cubicBezTo>
                    <a:pt x="55880" y="1128319"/>
                    <a:pt x="0" y="1072439"/>
                    <a:pt x="0" y="10038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699284" y="0"/>
                  </a:lnTo>
                  <a:cubicBezTo>
                    <a:pt x="3767864" y="0"/>
                    <a:pt x="3823744" y="55880"/>
                    <a:pt x="3823744" y="124460"/>
                  </a:cubicBezTo>
                  <a:lnTo>
                    <a:pt x="3823744" y="1003859"/>
                  </a:lnTo>
                  <a:cubicBezTo>
                    <a:pt x="3823744" y="1072439"/>
                    <a:pt x="3767864" y="1128319"/>
                    <a:pt x="3699284" y="1128319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139692" y="4255948"/>
            <a:ext cx="6817424" cy="1560459"/>
            <a:chOff x="0" y="0"/>
            <a:chExt cx="3692280" cy="10802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92281" cy="1080213"/>
            </a:xfrm>
            <a:custGeom>
              <a:avLst/>
              <a:gdLst/>
              <a:ahLst/>
              <a:cxnLst/>
              <a:rect l="l" t="t" r="r" b="b"/>
              <a:pathLst>
                <a:path w="3692281" h="1080213">
                  <a:moveTo>
                    <a:pt x="3567821" y="1080213"/>
                  </a:moveTo>
                  <a:lnTo>
                    <a:pt x="124460" y="1080213"/>
                  </a:lnTo>
                  <a:cubicBezTo>
                    <a:pt x="55880" y="1080213"/>
                    <a:pt x="0" y="1024333"/>
                    <a:pt x="0" y="95575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67821" y="0"/>
                  </a:lnTo>
                  <a:cubicBezTo>
                    <a:pt x="3636401" y="0"/>
                    <a:pt x="3692281" y="55880"/>
                    <a:pt x="3692281" y="124460"/>
                  </a:cubicBezTo>
                  <a:lnTo>
                    <a:pt x="3692281" y="955753"/>
                  </a:lnTo>
                  <a:cubicBezTo>
                    <a:pt x="3692281" y="1024333"/>
                    <a:pt x="3636401" y="1080213"/>
                    <a:pt x="3567821" y="1080213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" name="Freeform 6"/>
          <p:cNvSpPr/>
          <p:nvPr/>
        </p:nvSpPr>
        <p:spPr>
          <a:xfrm>
            <a:off x="6645335" y="5888065"/>
            <a:ext cx="4500303" cy="4500303"/>
          </a:xfrm>
          <a:custGeom>
            <a:avLst/>
            <a:gdLst/>
            <a:ahLst/>
            <a:cxnLst/>
            <a:rect l="l" t="t" r="r" b="b"/>
            <a:pathLst>
              <a:path w="4500303" h="4500303">
                <a:moveTo>
                  <a:pt x="0" y="0"/>
                </a:moveTo>
                <a:lnTo>
                  <a:pt x="4500302" y="0"/>
                </a:lnTo>
                <a:lnTo>
                  <a:pt x="4500302" y="4500303"/>
                </a:lnTo>
                <a:lnTo>
                  <a:pt x="0" y="45003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TextBox 7"/>
          <p:cNvSpPr txBox="1"/>
          <p:nvPr/>
        </p:nvSpPr>
        <p:spPr>
          <a:xfrm>
            <a:off x="2057401" y="1537239"/>
            <a:ext cx="5068918" cy="3533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29"/>
              </a:lnSpc>
              <a:spcBef>
                <a:spcPct val="0"/>
              </a:spcBef>
            </a:pPr>
            <a:r>
              <a:rPr lang="en-US" b="1" u="sng" spc="-37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PREVENZIONE TERZIARIA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81200" y="3902104"/>
            <a:ext cx="5442069" cy="18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66"/>
              </a:lnSpc>
            </a:pPr>
            <a:endParaRPr dirty="0"/>
          </a:p>
          <a:p>
            <a:pPr algn="ctr">
              <a:lnSpc>
                <a:spcPts val="2066"/>
              </a:lnSpc>
            </a:pPr>
            <a:endParaRPr dirty="0"/>
          </a:p>
          <a:p>
            <a:pPr algn="ctr">
              <a:lnSpc>
                <a:spcPts val="2066"/>
              </a:lnSpc>
            </a:pPr>
            <a:r>
              <a:rPr lang="en-US" b="1" spc="-25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INVIO ALLO SPECIALISTA</a:t>
            </a:r>
          </a:p>
          <a:p>
            <a:pPr algn="ctr">
              <a:lnSpc>
                <a:spcPts val="2066"/>
              </a:lnSpc>
            </a:pPr>
            <a:r>
              <a:rPr lang="en-US" b="1" spc="-25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UROGINECOLOGO E/O COLONPROCTOLOGO </a:t>
            </a:r>
          </a:p>
          <a:p>
            <a:pPr algn="ctr">
              <a:lnSpc>
                <a:spcPts val="2066"/>
              </a:lnSpc>
            </a:pPr>
            <a:r>
              <a:rPr lang="en-US" b="1" spc="-25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CHE VALUTA E PIANIFICA </a:t>
            </a:r>
          </a:p>
          <a:p>
            <a:pPr algn="ctr">
              <a:lnSpc>
                <a:spcPts val="2066"/>
              </a:lnSpc>
            </a:pPr>
            <a:r>
              <a:rPr lang="en-US" b="1" spc="-25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EVENTUALE INTERVENTO CHIRURGICO E </a:t>
            </a:r>
          </a:p>
          <a:p>
            <a:pPr algn="ctr">
              <a:lnSpc>
                <a:spcPts val="2066"/>
              </a:lnSpc>
              <a:spcBef>
                <a:spcPct val="0"/>
              </a:spcBef>
            </a:pPr>
            <a:r>
              <a:rPr lang="en-US" b="1" spc="-25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TRATTAMENTO  RIABILITATIVO</a:t>
            </a:r>
          </a:p>
        </p:txBody>
      </p:sp>
      <p:sp>
        <p:nvSpPr>
          <p:cNvPr id="9" name="Freeform 9"/>
          <p:cNvSpPr/>
          <p:nvPr/>
        </p:nvSpPr>
        <p:spPr>
          <a:xfrm>
            <a:off x="-2329636" y="-1682445"/>
            <a:ext cx="4181618" cy="4181618"/>
          </a:xfrm>
          <a:custGeom>
            <a:avLst/>
            <a:gdLst/>
            <a:ahLst/>
            <a:cxnLst/>
            <a:rect l="l" t="t" r="r" b="b"/>
            <a:pathLst>
              <a:path w="4181618" h="4181618">
                <a:moveTo>
                  <a:pt x="0" y="0"/>
                </a:moveTo>
                <a:lnTo>
                  <a:pt x="4181618" y="0"/>
                </a:lnTo>
                <a:lnTo>
                  <a:pt x="4181618" y="4181619"/>
                </a:lnTo>
                <a:lnTo>
                  <a:pt x="0" y="41816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TextBox 10"/>
          <p:cNvSpPr txBox="1"/>
          <p:nvPr/>
        </p:nvSpPr>
        <p:spPr>
          <a:xfrm>
            <a:off x="-2345472" y="166563"/>
            <a:ext cx="14055378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  <a:spcBef>
                <a:spcPct val="0"/>
              </a:spcBef>
            </a:pPr>
            <a:r>
              <a:rPr lang="en-US" sz="2515" b="1" spc="-37">
                <a:solidFill>
                  <a:srgbClr val="004AAD"/>
                </a:solidFill>
                <a:latin typeface="Garamond Bold"/>
                <a:ea typeface="Garamond Bold"/>
                <a:cs typeface="Garamond Bold"/>
                <a:sym typeface="Garamond Bold"/>
              </a:rPr>
              <a:t>RACCOMANDAZIONI 2024 SALUTE PELVICA FEMMINILE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709848"/>
            <a:ext cx="9753600" cy="205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45"/>
              </a:lnSpc>
              <a:spcBef>
                <a:spcPct val="0"/>
              </a:spcBef>
            </a:pPr>
            <a:r>
              <a:rPr lang="en-US" sz="1400" b="1" spc="-20" dirty="0">
                <a:solidFill>
                  <a:srgbClr val="004AAD"/>
                </a:solidFill>
                <a:latin typeface="Garamond"/>
                <a:ea typeface="Garamond"/>
                <a:cs typeface="Garamond"/>
                <a:sym typeface="Garamond"/>
              </a:rPr>
              <a:t>RIEDUCAZIONE E RIABILITAZIONE DELLE DISFUNZIONI URO-GINECOLOGICHE E COLON-PROCTOLOGICHE 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139691" y="5959879"/>
            <a:ext cx="6817426" cy="1188758"/>
            <a:chOff x="0" y="0"/>
            <a:chExt cx="8083293" cy="105514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083293" cy="1055147"/>
            </a:xfrm>
            <a:custGeom>
              <a:avLst/>
              <a:gdLst/>
              <a:ahLst/>
              <a:cxnLst/>
              <a:rect l="l" t="t" r="r" b="b"/>
              <a:pathLst>
                <a:path w="8083293" h="1055147">
                  <a:moveTo>
                    <a:pt x="7958833" y="1055146"/>
                  </a:moveTo>
                  <a:lnTo>
                    <a:pt x="124460" y="1055146"/>
                  </a:lnTo>
                  <a:cubicBezTo>
                    <a:pt x="55880" y="1055146"/>
                    <a:pt x="0" y="999267"/>
                    <a:pt x="0" y="9306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958833" y="0"/>
                  </a:lnTo>
                  <a:cubicBezTo>
                    <a:pt x="8027413" y="0"/>
                    <a:pt x="8083293" y="55880"/>
                    <a:pt x="8083293" y="124460"/>
                  </a:cubicBezTo>
                  <a:lnTo>
                    <a:pt x="8083293" y="930687"/>
                  </a:lnTo>
                  <a:cubicBezTo>
                    <a:pt x="8083293" y="999267"/>
                    <a:pt x="8027413" y="1055147"/>
                    <a:pt x="7958833" y="1055147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139692" y="6135758"/>
            <a:ext cx="6817425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b="1" spc="-27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  INVIO ALL’OSTETRICA </a:t>
            </a:r>
          </a:p>
          <a:p>
            <a:pPr algn="ctr">
              <a:spcBef>
                <a:spcPct val="0"/>
              </a:spcBef>
            </a:pPr>
            <a:r>
              <a:rPr lang="en-US" b="1" spc="-2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CON INDICAZIONE TERAPEUTICA </a:t>
            </a:r>
          </a:p>
          <a:p>
            <a:pPr algn="ctr">
              <a:spcBef>
                <a:spcPct val="0"/>
              </a:spcBef>
            </a:pPr>
            <a:r>
              <a:rPr lang="en-US" b="1" spc="-2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MANUALE ED ELETTROMEDICALE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47800" y="1890541"/>
            <a:ext cx="6248400" cy="11227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1"/>
              </a:lnSpc>
            </a:pPr>
            <a:r>
              <a:rPr lang="en-US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 DISTURBO CONCLAMATO: </a:t>
            </a:r>
          </a:p>
          <a:p>
            <a:pPr algn="ctr">
              <a:lnSpc>
                <a:spcPts val="2161"/>
              </a:lnSpc>
            </a:pPr>
            <a:r>
              <a:rPr lang="en-US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ASSISTENZA OSTETRICA E RIABILITAZIONE FINALIZZATA AL MIGLIORAMENTO </a:t>
            </a:r>
          </a:p>
          <a:p>
            <a:pPr algn="ctr">
              <a:lnSpc>
                <a:spcPts val="2161"/>
              </a:lnSpc>
            </a:pPr>
            <a:r>
              <a:rPr lang="en-US" b="1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DELLA QUALITA’ DI VITA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2743200" y="3283369"/>
            <a:ext cx="4114800" cy="829107"/>
            <a:chOff x="0" y="0"/>
            <a:chExt cx="5700722" cy="108021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700722" cy="1080213"/>
            </a:xfrm>
            <a:custGeom>
              <a:avLst/>
              <a:gdLst/>
              <a:ahLst/>
              <a:cxnLst/>
              <a:rect l="l" t="t" r="r" b="b"/>
              <a:pathLst>
                <a:path w="5700722" h="1080213">
                  <a:moveTo>
                    <a:pt x="5576262" y="1080213"/>
                  </a:moveTo>
                  <a:lnTo>
                    <a:pt x="124460" y="1080213"/>
                  </a:lnTo>
                  <a:cubicBezTo>
                    <a:pt x="55880" y="1080213"/>
                    <a:pt x="0" y="1024333"/>
                    <a:pt x="0" y="95575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576262" y="0"/>
                  </a:lnTo>
                  <a:cubicBezTo>
                    <a:pt x="5644841" y="0"/>
                    <a:pt x="5700722" y="55880"/>
                    <a:pt x="5700722" y="124460"/>
                  </a:cubicBezTo>
                  <a:lnTo>
                    <a:pt x="5700722" y="955753"/>
                  </a:lnTo>
                  <a:cubicBezTo>
                    <a:pt x="5700722" y="1024333"/>
                    <a:pt x="5644841" y="1080213"/>
                    <a:pt x="5576262" y="108021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819400" y="3395384"/>
            <a:ext cx="3962400" cy="5136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43"/>
              </a:lnSpc>
            </a:pPr>
            <a:r>
              <a:rPr lang="en-US" b="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INTERVENTO RIABILITATIVO PERINEAL CARD R3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57761" y="3280744"/>
            <a:ext cx="3067686" cy="1743441"/>
            <a:chOff x="0" y="0"/>
            <a:chExt cx="2826731" cy="16065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26732" cy="1606501"/>
            </a:xfrm>
            <a:custGeom>
              <a:avLst/>
              <a:gdLst/>
              <a:ahLst/>
              <a:cxnLst/>
              <a:rect l="l" t="t" r="r" b="b"/>
              <a:pathLst>
                <a:path w="2826732" h="1606501">
                  <a:moveTo>
                    <a:pt x="2702271" y="1606501"/>
                  </a:moveTo>
                  <a:lnTo>
                    <a:pt x="124460" y="1606501"/>
                  </a:lnTo>
                  <a:cubicBezTo>
                    <a:pt x="55880" y="1606501"/>
                    <a:pt x="0" y="1550621"/>
                    <a:pt x="0" y="148204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02272" y="0"/>
                  </a:lnTo>
                  <a:cubicBezTo>
                    <a:pt x="2770852" y="0"/>
                    <a:pt x="2826732" y="55880"/>
                    <a:pt x="2826732" y="124460"/>
                  </a:cubicBezTo>
                  <a:lnTo>
                    <a:pt x="2826732" y="1482041"/>
                  </a:lnTo>
                  <a:cubicBezTo>
                    <a:pt x="2826732" y="1550621"/>
                    <a:pt x="2770852" y="1606501"/>
                    <a:pt x="2702272" y="1606501"/>
                  </a:cubicBez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5CE1E6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906623" y="1407555"/>
            <a:ext cx="3635161" cy="1786635"/>
            <a:chOff x="0" y="0"/>
            <a:chExt cx="3295141" cy="119627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95141" cy="1196273"/>
            </a:xfrm>
            <a:custGeom>
              <a:avLst/>
              <a:gdLst/>
              <a:ahLst/>
              <a:cxnLst/>
              <a:rect l="l" t="t" r="r" b="b"/>
              <a:pathLst>
                <a:path w="3295141" h="1196273">
                  <a:moveTo>
                    <a:pt x="3170681" y="1196273"/>
                  </a:moveTo>
                  <a:lnTo>
                    <a:pt x="124460" y="1196273"/>
                  </a:lnTo>
                  <a:cubicBezTo>
                    <a:pt x="55880" y="1196273"/>
                    <a:pt x="0" y="1140393"/>
                    <a:pt x="0" y="107181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70681" y="0"/>
                  </a:lnTo>
                  <a:cubicBezTo>
                    <a:pt x="3239261" y="0"/>
                    <a:pt x="3295141" y="55880"/>
                    <a:pt x="3295141" y="124460"/>
                  </a:cubicBezTo>
                  <a:lnTo>
                    <a:pt x="3295141" y="1071813"/>
                  </a:lnTo>
                  <a:cubicBezTo>
                    <a:pt x="3295141" y="1140393"/>
                    <a:pt x="3239261" y="1196273"/>
                    <a:pt x="3170681" y="1196273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425280" y="5059411"/>
            <a:ext cx="2855216" cy="1204638"/>
            <a:chOff x="0" y="0"/>
            <a:chExt cx="2911696" cy="10633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11696" cy="1063340"/>
            </a:xfrm>
            <a:custGeom>
              <a:avLst/>
              <a:gdLst/>
              <a:ahLst/>
              <a:cxnLst/>
              <a:rect l="l" t="t" r="r" b="b"/>
              <a:pathLst>
                <a:path w="2911696" h="1063340">
                  <a:moveTo>
                    <a:pt x="2787236" y="1063340"/>
                  </a:moveTo>
                  <a:lnTo>
                    <a:pt x="124460" y="1063340"/>
                  </a:lnTo>
                  <a:cubicBezTo>
                    <a:pt x="55880" y="1063340"/>
                    <a:pt x="0" y="1007460"/>
                    <a:pt x="0" y="9388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87236" y="0"/>
                  </a:lnTo>
                  <a:cubicBezTo>
                    <a:pt x="2855816" y="0"/>
                    <a:pt x="2911696" y="55880"/>
                    <a:pt x="2911696" y="124460"/>
                  </a:cubicBezTo>
                  <a:lnTo>
                    <a:pt x="2911696" y="938880"/>
                  </a:lnTo>
                  <a:cubicBezTo>
                    <a:pt x="2911696" y="1007460"/>
                    <a:pt x="2855816" y="1063340"/>
                    <a:pt x="2787236" y="1063340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" name="Freeform 8"/>
          <p:cNvSpPr/>
          <p:nvPr/>
        </p:nvSpPr>
        <p:spPr>
          <a:xfrm>
            <a:off x="6645335" y="5888065"/>
            <a:ext cx="4500303" cy="4500303"/>
          </a:xfrm>
          <a:custGeom>
            <a:avLst/>
            <a:gdLst/>
            <a:ahLst/>
            <a:cxnLst/>
            <a:rect l="l" t="t" r="r" b="b"/>
            <a:pathLst>
              <a:path w="4500303" h="4500303">
                <a:moveTo>
                  <a:pt x="0" y="0"/>
                </a:moveTo>
                <a:lnTo>
                  <a:pt x="4500302" y="0"/>
                </a:lnTo>
                <a:lnTo>
                  <a:pt x="4500302" y="4500303"/>
                </a:lnTo>
                <a:lnTo>
                  <a:pt x="0" y="45003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TextBox 9"/>
          <p:cNvSpPr txBox="1"/>
          <p:nvPr/>
        </p:nvSpPr>
        <p:spPr>
          <a:xfrm>
            <a:off x="6421826" y="5317765"/>
            <a:ext cx="2843729" cy="1342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25"/>
              </a:lnSpc>
            </a:pPr>
            <a:r>
              <a:rPr lang="en-US" b="1" spc="-24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corsi</a:t>
            </a:r>
            <a:r>
              <a:rPr lang="en-US" b="1" spc="-24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di </a:t>
            </a:r>
            <a:r>
              <a:rPr lang="en-US" b="1" spc="-24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accompagnamento</a:t>
            </a:r>
            <a:r>
              <a:rPr lang="en-US" b="1" spc="-24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</a:p>
          <a:p>
            <a:pPr algn="ctr">
              <a:lnSpc>
                <a:spcPts val="1925"/>
              </a:lnSpc>
            </a:pPr>
            <a:r>
              <a:rPr lang="en-US" b="1" spc="-24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alla</a:t>
            </a:r>
            <a:r>
              <a:rPr lang="en-US" b="1" spc="-24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24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nascita</a:t>
            </a:r>
            <a:endParaRPr lang="en-US" b="1" spc="-24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algn="ctr">
              <a:lnSpc>
                <a:spcPts val="1925"/>
              </a:lnSpc>
            </a:pPr>
            <a:r>
              <a:rPr lang="en-US" b="1" spc="-24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dal 7° al 9° mese</a:t>
            </a:r>
          </a:p>
          <a:p>
            <a:pPr algn="ctr">
              <a:lnSpc>
                <a:spcPts val="1585"/>
              </a:lnSpc>
            </a:pPr>
            <a:endParaRPr lang="en-US" sz="1604" b="1" spc="-24" dirty="0">
              <a:solidFill>
                <a:srgbClr val="004AAD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algn="ctr">
              <a:lnSpc>
                <a:spcPts val="1585"/>
              </a:lnSpc>
            </a:pPr>
            <a:r>
              <a:rPr lang="en-US" sz="1321" b="1" spc="-19" dirty="0">
                <a:solidFill>
                  <a:srgbClr val="004AAD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</a:p>
          <a:p>
            <a:pPr algn="ctr">
              <a:lnSpc>
                <a:spcPts val="1585"/>
              </a:lnSpc>
              <a:spcBef>
                <a:spcPct val="0"/>
              </a:spcBef>
            </a:pPr>
            <a:endParaRPr lang="en-US" sz="1321" b="1" spc="-19" dirty="0">
              <a:solidFill>
                <a:srgbClr val="004AAD"/>
              </a:solidFill>
              <a:latin typeface="Garamond Bold"/>
              <a:ea typeface="Garamond Bold"/>
              <a:cs typeface="Garamond Bold"/>
              <a:sym typeface="Garamond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933912" y="3564867"/>
            <a:ext cx="370422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b="1" spc="-40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IN GRAVIDANZA  </a:t>
            </a:r>
          </a:p>
          <a:p>
            <a:pPr algn="ctr"/>
            <a:r>
              <a:rPr lang="en-US" b="1" spc="-27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FAVORIRE IL </a:t>
            </a:r>
          </a:p>
          <a:p>
            <a:pPr algn="ctr"/>
            <a:r>
              <a:rPr lang="en-US" b="1" spc="-27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PROCESSO DI</a:t>
            </a:r>
          </a:p>
          <a:p>
            <a:pPr algn="ctr"/>
            <a:r>
              <a:rPr lang="en-US" b="1" spc="-27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APERTURA DEL BACINO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028764" y="1550843"/>
            <a:ext cx="3471336" cy="16373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72"/>
              </a:lnSpc>
            </a:pPr>
            <a:r>
              <a:rPr lang="en-US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EDUCAZIONE COMPORTAMENTALE:</a:t>
            </a:r>
          </a:p>
          <a:p>
            <a:pPr algn="ctr">
              <a:lnSpc>
                <a:spcPts val="1572"/>
              </a:lnSpc>
            </a:pPr>
            <a:endParaRPr lang="en-US" b="1" spc="-19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algn="ctr">
              <a:lnSpc>
                <a:spcPts val="1572"/>
              </a:lnSpc>
            </a:pPr>
            <a:r>
              <a:rPr lang="en-US" sz="160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corretti</a:t>
            </a:r>
            <a:r>
              <a:rPr lang="en-US" sz="160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160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stili</a:t>
            </a:r>
            <a:r>
              <a:rPr lang="en-US" sz="160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di vita, </a:t>
            </a:r>
            <a:r>
              <a:rPr lang="en-US" sz="160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ciclo</a:t>
            </a:r>
            <a:r>
              <a:rPr lang="en-US" sz="160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160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fisiologico</a:t>
            </a:r>
            <a:r>
              <a:rPr lang="en-US" sz="160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di </a:t>
            </a:r>
            <a:r>
              <a:rPr lang="en-US" sz="160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minzione</a:t>
            </a:r>
            <a:r>
              <a:rPr lang="en-US" sz="160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e </a:t>
            </a:r>
            <a:r>
              <a:rPr lang="en-US" sz="160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defecazione</a:t>
            </a:r>
            <a:r>
              <a:rPr lang="en-US" sz="160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, </a:t>
            </a:r>
            <a:r>
              <a:rPr lang="en-US" sz="160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mobilizzazione</a:t>
            </a:r>
            <a:r>
              <a:rPr lang="en-US" sz="160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del </a:t>
            </a:r>
            <a:r>
              <a:rPr lang="en-US" sz="160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bacino</a:t>
            </a:r>
            <a:r>
              <a:rPr lang="en-US" sz="160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e </a:t>
            </a:r>
            <a:r>
              <a:rPr lang="en-US" sz="160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della</a:t>
            </a:r>
            <a:r>
              <a:rPr lang="en-US" sz="160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160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postura</a:t>
            </a:r>
            <a:r>
              <a:rPr lang="en-US" sz="160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per </a:t>
            </a:r>
            <a:r>
              <a:rPr lang="en-US" sz="160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ottimizzare</a:t>
            </a:r>
            <a:r>
              <a:rPr lang="en-US" sz="160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la </a:t>
            </a:r>
            <a:r>
              <a:rPr lang="en-US" sz="160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respirazione</a:t>
            </a:r>
            <a:r>
              <a:rPr lang="en-US" sz="160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1600" b="1" spc="-19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fisiologica</a:t>
            </a:r>
            <a:r>
              <a:rPr lang="en-US" sz="1600" b="1" spc="-19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</a:p>
          <a:p>
            <a:pPr algn="ctr">
              <a:lnSpc>
                <a:spcPts val="1572"/>
              </a:lnSpc>
            </a:pPr>
            <a:endParaRPr lang="en-US" sz="1310" b="1" spc="-19" dirty="0">
              <a:solidFill>
                <a:srgbClr val="004AAD"/>
              </a:solidFill>
              <a:latin typeface="Garamond Bold"/>
              <a:ea typeface="Garamond Bold"/>
              <a:cs typeface="Garamond Bold"/>
              <a:sym typeface="Garamond Bol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-2329636" y="-1682445"/>
            <a:ext cx="4181618" cy="4181618"/>
          </a:xfrm>
          <a:custGeom>
            <a:avLst/>
            <a:gdLst/>
            <a:ahLst/>
            <a:cxnLst/>
            <a:rect l="l" t="t" r="r" b="b"/>
            <a:pathLst>
              <a:path w="4181618" h="4181618">
                <a:moveTo>
                  <a:pt x="0" y="0"/>
                </a:moveTo>
                <a:lnTo>
                  <a:pt x="4181618" y="0"/>
                </a:lnTo>
                <a:lnTo>
                  <a:pt x="4181618" y="4181619"/>
                </a:lnTo>
                <a:lnTo>
                  <a:pt x="0" y="41816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3" name="TextBox 13"/>
          <p:cNvSpPr txBox="1"/>
          <p:nvPr/>
        </p:nvSpPr>
        <p:spPr>
          <a:xfrm>
            <a:off x="-2329636" y="389315"/>
            <a:ext cx="14055378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8"/>
              </a:lnSpc>
              <a:spcBef>
                <a:spcPct val="0"/>
              </a:spcBef>
            </a:pPr>
            <a:r>
              <a:rPr lang="en-US" sz="2515" b="1" spc="-37">
                <a:solidFill>
                  <a:srgbClr val="004AAD"/>
                </a:solidFill>
                <a:latin typeface="Garamond Bold"/>
                <a:ea typeface="Garamond Bold"/>
                <a:cs typeface="Garamond Bold"/>
                <a:sym typeface="Garamond Bold"/>
              </a:rPr>
              <a:t>RACCOMANDAZIONI 2024 SALUTE PELVICA FEMMINILE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1426" y="846099"/>
            <a:ext cx="9635974" cy="205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45"/>
              </a:lnSpc>
              <a:spcBef>
                <a:spcPct val="0"/>
              </a:spcBef>
            </a:pPr>
            <a:r>
              <a:rPr lang="en-US" sz="1400" b="1" spc="-20" dirty="0">
                <a:solidFill>
                  <a:srgbClr val="004AAD"/>
                </a:solidFill>
                <a:latin typeface="Garamond"/>
                <a:ea typeface="Garamond"/>
                <a:cs typeface="Garamond"/>
                <a:sym typeface="Garamond"/>
              </a:rPr>
              <a:t>PREVENZIONE IN GRAVIDANZA PER LA PREPARAZIONE DEL PAVIMENTO PELVICO AL TRAVAGLIO E AL PARTO 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41426" y="4815735"/>
            <a:ext cx="3014626" cy="1590496"/>
            <a:chOff x="0" y="0"/>
            <a:chExt cx="2844447" cy="155311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844447" cy="1553118"/>
            </a:xfrm>
            <a:custGeom>
              <a:avLst/>
              <a:gdLst/>
              <a:ahLst/>
              <a:cxnLst/>
              <a:rect l="l" t="t" r="r" b="b"/>
              <a:pathLst>
                <a:path w="2844447" h="1553118">
                  <a:moveTo>
                    <a:pt x="2719987" y="1553117"/>
                  </a:moveTo>
                  <a:lnTo>
                    <a:pt x="124460" y="1553117"/>
                  </a:lnTo>
                  <a:cubicBezTo>
                    <a:pt x="55880" y="1553117"/>
                    <a:pt x="0" y="1497237"/>
                    <a:pt x="0" y="142865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19987" y="0"/>
                  </a:lnTo>
                  <a:cubicBezTo>
                    <a:pt x="2788567" y="0"/>
                    <a:pt x="2844447" y="55880"/>
                    <a:pt x="2844447" y="124460"/>
                  </a:cubicBezTo>
                  <a:lnTo>
                    <a:pt x="2844447" y="1428658"/>
                  </a:lnTo>
                  <a:cubicBezTo>
                    <a:pt x="2844447" y="1497237"/>
                    <a:pt x="2788567" y="1553118"/>
                    <a:pt x="2719987" y="1553118"/>
                  </a:cubicBez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61692" y="5024185"/>
            <a:ext cx="2772220" cy="11612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56"/>
              </a:lnSpc>
              <a:spcBef>
                <a:spcPct val="0"/>
              </a:spcBef>
            </a:pPr>
            <a:r>
              <a:rPr lang="en-US" b="1" spc="-2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educazione</a:t>
            </a:r>
            <a:r>
              <a:rPr lang="en-US" b="1" spc="-2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2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all’uso</a:t>
            </a:r>
            <a:r>
              <a:rPr lang="en-US" b="1" spc="-2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</a:p>
          <a:p>
            <a:pPr algn="ctr">
              <a:lnSpc>
                <a:spcPts val="1756"/>
              </a:lnSpc>
              <a:spcBef>
                <a:spcPct val="0"/>
              </a:spcBef>
            </a:pPr>
            <a:r>
              <a:rPr lang="en-US" b="1" spc="-2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delle</a:t>
            </a:r>
            <a:r>
              <a:rPr lang="en-US" b="1" spc="-2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2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posizioni</a:t>
            </a:r>
            <a:r>
              <a:rPr lang="en-US" b="1" spc="-2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per il </a:t>
            </a:r>
          </a:p>
          <a:p>
            <a:pPr algn="ctr">
              <a:lnSpc>
                <a:spcPts val="1756"/>
              </a:lnSpc>
              <a:spcBef>
                <a:spcPct val="0"/>
              </a:spcBef>
            </a:pPr>
            <a:r>
              <a:rPr lang="en-US" b="1" spc="-2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travaglio</a:t>
            </a:r>
            <a:r>
              <a:rPr lang="en-US" b="1" spc="-2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ed il </a:t>
            </a:r>
            <a:r>
              <a:rPr lang="en-US" b="1" spc="-2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parto</a:t>
            </a:r>
            <a:r>
              <a:rPr lang="en-US" b="1" spc="-2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</a:p>
          <a:p>
            <a:pPr algn="ctr">
              <a:lnSpc>
                <a:spcPts val="1756"/>
              </a:lnSpc>
              <a:spcBef>
                <a:spcPct val="0"/>
              </a:spcBef>
            </a:pPr>
            <a:r>
              <a:rPr lang="en-US" b="1" spc="-2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per </a:t>
            </a:r>
            <a:r>
              <a:rPr lang="en-US" b="1" spc="-2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evitare</a:t>
            </a:r>
            <a:r>
              <a:rPr lang="en-US" b="1" spc="-2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2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danni</a:t>
            </a:r>
            <a:r>
              <a:rPr lang="en-US" b="1" spc="-2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</a:p>
          <a:p>
            <a:pPr algn="ctr">
              <a:lnSpc>
                <a:spcPts val="1756"/>
              </a:lnSpc>
              <a:spcBef>
                <a:spcPct val="0"/>
              </a:spcBef>
            </a:pPr>
            <a:r>
              <a:rPr lang="en-US" b="1" spc="-2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muscolari</a:t>
            </a:r>
            <a:r>
              <a:rPr lang="en-US" b="1" spc="-2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e  </a:t>
            </a:r>
            <a:r>
              <a:rPr lang="en-US" b="1" spc="-2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sfinteriali</a:t>
            </a:r>
            <a:endParaRPr lang="en-US" b="1" spc="-21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100844" y="2715072"/>
            <a:ext cx="3014625" cy="1855861"/>
            <a:chOff x="0" y="0"/>
            <a:chExt cx="4906635" cy="313763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906636" cy="3137637"/>
            </a:xfrm>
            <a:custGeom>
              <a:avLst/>
              <a:gdLst/>
              <a:ahLst/>
              <a:cxnLst/>
              <a:rect l="l" t="t" r="r" b="b"/>
              <a:pathLst>
                <a:path w="4906636" h="3137637">
                  <a:moveTo>
                    <a:pt x="4782176" y="3137637"/>
                  </a:moveTo>
                  <a:lnTo>
                    <a:pt x="124460" y="3137637"/>
                  </a:lnTo>
                  <a:cubicBezTo>
                    <a:pt x="55880" y="3137637"/>
                    <a:pt x="0" y="3081757"/>
                    <a:pt x="0" y="301317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782176" y="0"/>
                  </a:lnTo>
                  <a:cubicBezTo>
                    <a:pt x="4850755" y="0"/>
                    <a:pt x="4906636" y="55880"/>
                    <a:pt x="4906636" y="124460"/>
                  </a:cubicBezTo>
                  <a:lnTo>
                    <a:pt x="4906636" y="3013177"/>
                  </a:lnTo>
                  <a:cubicBezTo>
                    <a:pt x="4906636" y="3081757"/>
                    <a:pt x="4850755" y="3137637"/>
                    <a:pt x="4782176" y="313763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527157" y="3539536"/>
            <a:ext cx="2999068" cy="1144830"/>
            <a:chOff x="0" y="0"/>
            <a:chExt cx="3267902" cy="121117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67902" cy="1211174"/>
            </a:xfrm>
            <a:custGeom>
              <a:avLst/>
              <a:gdLst/>
              <a:ahLst/>
              <a:cxnLst/>
              <a:rect l="l" t="t" r="r" b="b"/>
              <a:pathLst>
                <a:path w="3267902" h="1211174">
                  <a:moveTo>
                    <a:pt x="3143442" y="1211174"/>
                  </a:moveTo>
                  <a:lnTo>
                    <a:pt x="124460" y="1211174"/>
                  </a:lnTo>
                  <a:cubicBezTo>
                    <a:pt x="55880" y="1211174"/>
                    <a:pt x="0" y="1155294"/>
                    <a:pt x="0" y="10867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43442" y="0"/>
                  </a:lnTo>
                  <a:cubicBezTo>
                    <a:pt x="3212022" y="0"/>
                    <a:pt x="3267902" y="55880"/>
                    <a:pt x="3267902" y="124460"/>
                  </a:cubicBezTo>
                  <a:lnTo>
                    <a:pt x="3267902" y="1086714"/>
                  </a:lnTo>
                  <a:cubicBezTo>
                    <a:pt x="3267902" y="1155294"/>
                    <a:pt x="3212022" y="1211174"/>
                    <a:pt x="3143442" y="121117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6325449" y="3665190"/>
            <a:ext cx="3412562" cy="7731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22"/>
              </a:lnSpc>
            </a:pPr>
            <a:endParaRPr dirty="0"/>
          </a:p>
          <a:p>
            <a:pPr algn="ctr">
              <a:lnSpc>
                <a:spcPts val="2022"/>
              </a:lnSpc>
            </a:pPr>
            <a:r>
              <a:rPr lang="en-US" b="1" spc="-25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25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corsi</a:t>
            </a:r>
            <a:r>
              <a:rPr lang="en-US" b="1" spc="-25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in gravidanza</a:t>
            </a:r>
          </a:p>
          <a:p>
            <a:pPr algn="ctr">
              <a:lnSpc>
                <a:spcPts val="2022"/>
              </a:lnSpc>
            </a:pPr>
            <a:r>
              <a:rPr lang="en-US" b="1" spc="-25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dal </a:t>
            </a:r>
            <a:r>
              <a:rPr lang="en-US" b="1" spc="-28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4° al 6° mese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3257761" y="5447335"/>
            <a:ext cx="2944010" cy="1662610"/>
            <a:chOff x="0" y="0"/>
            <a:chExt cx="4130544" cy="191799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130544" cy="1917993"/>
            </a:xfrm>
            <a:custGeom>
              <a:avLst/>
              <a:gdLst/>
              <a:ahLst/>
              <a:cxnLst/>
              <a:rect l="l" t="t" r="r" b="b"/>
              <a:pathLst>
                <a:path w="4130544" h="1917993">
                  <a:moveTo>
                    <a:pt x="4006084" y="1917993"/>
                  </a:moveTo>
                  <a:lnTo>
                    <a:pt x="124460" y="1917993"/>
                  </a:lnTo>
                  <a:cubicBezTo>
                    <a:pt x="55880" y="1917993"/>
                    <a:pt x="0" y="1862113"/>
                    <a:pt x="0" y="179353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06084" y="0"/>
                  </a:lnTo>
                  <a:cubicBezTo>
                    <a:pt x="4074664" y="0"/>
                    <a:pt x="4130544" y="55880"/>
                    <a:pt x="4130544" y="124460"/>
                  </a:cubicBezTo>
                  <a:lnTo>
                    <a:pt x="4130544" y="1793533"/>
                  </a:lnTo>
                  <a:cubicBezTo>
                    <a:pt x="4130544" y="1862113"/>
                    <a:pt x="4074664" y="1917993"/>
                    <a:pt x="4006084" y="191799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3257761" y="5661730"/>
            <a:ext cx="2843729" cy="105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70"/>
              </a:lnSpc>
            </a:pPr>
            <a:r>
              <a:rPr lang="en-US" b="1" spc="-23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educazione</a:t>
            </a:r>
            <a:r>
              <a:rPr lang="en-US" b="1" spc="-23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</a:p>
          <a:p>
            <a:pPr algn="ctr">
              <a:lnSpc>
                <a:spcPts val="2110"/>
              </a:lnSpc>
              <a:spcBef>
                <a:spcPct val="0"/>
              </a:spcBef>
            </a:pPr>
            <a:r>
              <a:rPr lang="en-US" b="1" spc="-26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26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alla</a:t>
            </a:r>
            <a:r>
              <a:rPr lang="en-US" b="1" spc="-26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26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vocalizzazione</a:t>
            </a:r>
            <a:r>
              <a:rPr lang="en-US" b="1" spc="-26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per il </a:t>
            </a:r>
            <a:r>
              <a:rPr lang="en-US" b="1" spc="-26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rilassamento</a:t>
            </a:r>
            <a:r>
              <a:rPr lang="en-US" b="1" spc="-26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26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della</a:t>
            </a:r>
            <a:r>
              <a:rPr lang="en-US" b="1" spc="-26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26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muscolatura</a:t>
            </a:r>
            <a:r>
              <a:rPr lang="en-US" b="1" spc="-26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26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perineale</a:t>
            </a:r>
            <a:endParaRPr lang="en-US" b="1" spc="-26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</p:txBody>
      </p:sp>
      <p:grpSp>
        <p:nvGrpSpPr>
          <p:cNvPr id="26" name="Group 26"/>
          <p:cNvGrpSpPr/>
          <p:nvPr/>
        </p:nvGrpSpPr>
        <p:grpSpPr>
          <a:xfrm>
            <a:off x="609600" y="1212515"/>
            <a:ext cx="5105400" cy="1363485"/>
            <a:chOff x="0" y="0"/>
            <a:chExt cx="13058672" cy="368731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3058673" cy="3687310"/>
            </a:xfrm>
            <a:custGeom>
              <a:avLst/>
              <a:gdLst/>
              <a:ahLst/>
              <a:cxnLst/>
              <a:rect l="l" t="t" r="r" b="b"/>
              <a:pathLst>
                <a:path w="13058673" h="3687310">
                  <a:moveTo>
                    <a:pt x="12934212" y="3687309"/>
                  </a:moveTo>
                  <a:lnTo>
                    <a:pt x="124460" y="3687309"/>
                  </a:lnTo>
                  <a:cubicBezTo>
                    <a:pt x="55880" y="3687309"/>
                    <a:pt x="0" y="3631430"/>
                    <a:pt x="0" y="356285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934212" y="0"/>
                  </a:lnTo>
                  <a:cubicBezTo>
                    <a:pt x="13002792" y="0"/>
                    <a:pt x="13058673" y="55880"/>
                    <a:pt x="13058673" y="124460"/>
                  </a:cubicBezTo>
                  <a:lnTo>
                    <a:pt x="13058673" y="3562850"/>
                  </a:lnTo>
                  <a:cubicBezTo>
                    <a:pt x="13058673" y="3631430"/>
                    <a:pt x="13002792" y="3687310"/>
                    <a:pt x="12934212" y="368731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609600" y="1322604"/>
            <a:ext cx="5029199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13"/>
              </a:lnSpc>
            </a:pPr>
            <a:r>
              <a:rPr lang="en-US" b="1" spc="-2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ASSISTENZA OSTETRICA CONSERVATIVA </a:t>
            </a:r>
          </a:p>
          <a:p>
            <a:pPr algn="ctr">
              <a:lnSpc>
                <a:spcPts val="1713"/>
              </a:lnSpc>
            </a:pPr>
            <a:r>
              <a:rPr lang="en-US" b="1" spc="-2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DELLA FASE ESPULSIVA</a:t>
            </a:r>
          </a:p>
          <a:p>
            <a:pPr algn="ctr">
              <a:lnSpc>
                <a:spcPts val="1713"/>
              </a:lnSpc>
            </a:pPr>
            <a:r>
              <a:rPr lang="en-US" b="1" spc="-2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2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rispettando</a:t>
            </a:r>
            <a:r>
              <a:rPr lang="en-US" b="1" spc="-2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la </a:t>
            </a:r>
            <a:r>
              <a:rPr lang="en-US" b="1" spc="-2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fisiologia</a:t>
            </a:r>
            <a:r>
              <a:rPr lang="en-US" b="1" spc="-2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del </a:t>
            </a:r>
            <a:r>
              <a:rPr lang="en-US" b="1" spc="-2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parto</a:t>
            </a:r>
            <a:r>
              <a:rPr lang="en-US" b="1" spc="-2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come </a:t>
            </a:r>
          </a:p>
          <a:p>
            <a:pPr algn="ctr">
              <a:lnSpc>
                <a:spcPts val="1713"/>
              </a:lnSpc>
              <a:spcBef>
                <a:spcPct val="0"/>
              </a:spcBef>
            </a:pPr>
            <a:r>
              <a:rPr lang="en-US" b="1" spc="-2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u="sng" spc="-2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prevenzione</a:t>
            </a:r>
            <a:r>
              <a:rPr lang="en-US" b="1" u="sng" spc="-2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al </a:t>
            </a:r>
            <a:r>
              <a:rPr lang="en-US" b="1" u="sng" spc="-2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danno</a:t>
            </a:r>
            <a:r>
              <a:rPr lang="en-US" b="1" u="sng" spc="-2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u="sng" spc="-2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pelvico</a:t>
            </a:r>
            <a:r>
              <a:rPr lang="en-US" b="1" u="sng" spc="-2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2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e ai </a:t>
            </a:r>
            <a:r>
              <a:rPr lang="en-US" b="1" spc="-2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disturbi</a:t>
            </a:r>
            <a:r>
              <a:rPr lang="en-US" b="1" spc="-2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2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della</a:t>
            </a:r>
            <a:r>
              <a:rPr lang="en-US" b="1" spc="-2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2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sessualità</a:t>
            </a:r>
            <a:r>
              <a:rPr lang="en-US" b="1" spc="-2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e </a:t>
            </a:r>
            <a:r>
              <a:rPr lang="en-US" b="1" spc="-2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continenza</a:t>
            </a:r>
            <a:r>
              <a:rPr lang="en-US" b="1" spc="-21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dopo il </a:t>
            </a:r>
            <a:r>
              <a:rPr lang="en-US" b="1" spc="-21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parto</a:t>
            </a:r>
            <a:endParaRPr lang="en-US" b="1" spc="-21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59160" y="2788890"/>
            <a:ext cx="2996894" cy="1709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6139" lvl="1" indent="-285750" algn="l">
              <a:lnSpc>
                <a:spcPts val="1894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spc="-23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esercizi</a:t>
            </a:r>
            <a:r>
              <a:rPr lang="en-US" b="1" spc="-23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di </a:t>
            </a:r>
            <a:r>
              <a:rPr lang="en-US" b="1" spc="-23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propriocezione</a:t>
            </a:r>
            <a:r>
              <a:rPr lang="en-US" b="1" spc="-23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 (feedback </a:t>
            </a:r>
            <a:r>
              <a:rPr lang="en-US" b="1" spc="-23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tattile</a:t>
            </a:r>
            <a:r>
              <a:rPr lang="en-US" b="1" spc="-23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e </a:t>
            </a:r>
            <a:r>
              <a:rPr lang="en-US" b="1" spc="-23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visivo</a:t>
            </a:r>
            <a:r>
              <a:rPr lang="en-US" b="1" spc="-23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)</a:t>
            </a:r>
          </a:p>
          <a:p>
            <a:pPr marL="456139" lvl="1" indent="-285750" algn="l">
              <a:lnSpc>
                <a:spcPts val="1894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endParaRPr lang="en-US" b="1" spc="-23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456139" lvl="1" indent="-285750" algn="l">
              <a:lnSpc>
                <a:spcPts val="1894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spc="-23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massaggio</a:t>
            </a:r>
            <a:r>
              <a:rPr lang="en-US" b="1" spc="-23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b="1" spc="-23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perineale</a:t>
            </a:r>
            <a:endParaRPr lang="en-US" b="1" spc="-23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456139" lvl="1" indent="-285750" algn="l">
              <a:lnSpc>
                <a:spcPts val="1894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endParaRPr lang="en-US" b="1" spc="-23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marL="456139" lvl="1" indent="-285750" algn="l">
              <a:lnSpc>
                <a:spcPts val="1894"/>
              </a:lnSpc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en-US" b="1" spc="-23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esercizi</a:t>
            </a:r>
            <a:r>
              <a:rPr lang="en-US" b="1" spc="-23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di </a:t>
            </a:r>
            <a:r>
              <a:rPr lang="en-US" b="1" spc="-23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contrazione</a:t>
            </a:r>
            <a:r>
              <a:rPr lang="en-US" b="1" spc="-23" dirty="0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  e </a:t>
            </a:r>
            <a:r>
              <a:rPr lang="en-US" b="1" spc="-23" dirty="0" err="1">
                <a:solidFill>
                  <a:srgbClr val="002060"/>
                </a:solidFill>
                <a:latin typeface="Garamond Bold"/>
                <a:ea typeface="Garamond Bold"/>
                <a:cs typeface="Garamond Bold"/>
                <a:sym typeface="Garamond Bold"/>
              </a:rPr>
              <a:t>rilassamento</a:t>
            </a:r>
            <a:endParaRPr lang="en-US" b="1" spc="-23" dirty="0">
              <a:solidFill>
                <a:srgbClr val="002060"/>
              </a:solidFill>
              <a:latin typeface="Garamond Bold"/>
              <a:ea typeface="Garamond Bold"/>
              <a:cs typeface="Garamond Bold"/>
              <a:sym typeface="Garamond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2093</Words>
  <Application>Microsoft Office PowerPoint</Application>
  <PresentationFormat>Personalizzato</PresentationFormat>
  <Paragraphs>455</Paragraphs>
  <Slides>20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Garamond Bold</vt:lpstr>
      <vt:lpstr>Garamond</vt:lpstr>
      <vt:lpstr>Bookman Old Style</vt:lpstr>
      <vt:lpstr>Calibri</vt:lpstr>
      <vt:lpstr>Arial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 Brown Minimal HR Functional Organizational Graph</dc:title>
  <dc:creator>Antonella</dc:creator>
  <cp:lastModifiedBy>Antonella Marchi</cp:lastModifiedBy>
  <cp:revision>97</cp:revision>
  <dcterms:created xsi:type="dcterms:W3CDTF">2006-08-16T00:00:00Z</dcterms:created>
  <dcterms:modified xsi:type="dcterms:W3CDTF">2024-12-27T10:43:24Z</dcterms:modified>
  <dc:identifier>DAFqj-tTozI</dc:identifier>
</cp:coreProperties>
</file>